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84" r:id="rId2"/>
    <p:sldId id="316" r:id="rId3"/>
    <p:sldId id="302" r:id="rId4"/>
    <p:sldId id="308" r:id="rId5"/>
    <p:sldId id="307" r:id="rId6"/>
    <p:sldId id="306" r:id="rId7"/>
    <p:sldId id="305" r:id="rId8"/>
    <p:sldId id="309" r:id="rId9"/>
    <p:sldId id="304" r:id="rId10"/>
    <p:sldId id="310" r:id="rId11"/>
    <p:sldId id="294" r:id="rId12"/>
    <p:sldId id="312" r:id="rId13"/>
    <p:sldId id="311" r:id="rId14"/>
    <p:sldId id="313" r:id="rId15"/>
    <p:sldId id="314" r:id="rId16"/>
    <p:sldId id="290" r:id="rId17"/>
    <p:sldId id="291" r:id="rId18"/>
    <p:sldId id="315" r:id="rId19"/>
    <p:sldId id="317" r:id="rId20"/>
    <p:sldId id="318" r:id="rId21"/>
    <p:sldId id="319" r:id="rId22"/>
    <p:sldId id="350" r:id="rId23"/>
    <p:sldId id="351" r:id="rId24"/>
    <p:sldId id="352" r:id="rId25"/>
    <p:sldId id="353" r:id="rId26"/>
    <p:sldId id="354" r:id="rId27"/>
    <p:sldId id="320" r:id="rId28"/>
    <p:sldId id="355" r:id="rId29"/>
    <p:sldId id="261" r:id="rId30"/>
    <p:sldId id="260" r:id="rId31"/>
    <p:sldId id="257" r:id="rId32"/>
    <p:sldId id="356" r:id="rId33"/>
    <p:sldId id="263" r:id="rId34"/>
    <p:sldId id="357" r:id="rId35"/>
    <p:sldId id="358" r:id="rId36"/>
    <p:sldId id="359" r:id="rId37"/>
    <p:sldId id="360" r:id="rId38"/>
    <p:sldId id="365" r:id="rId39"/>
    <p:sldId id="265" r:id="rId40"/>
    <p:sldId id="266" r:id="rId41"/>
    <p:sldId id="267" r:id="rId42"/>
    <p:sldId id="268" r:id="rId43"/>
    <p:sldId id="378" r:id="rId44"/>
    <p:sldId id="269" r:id="rId45"/>
    <p:sldId id="270" r:id="rId46"/>
    <p:sldId id="271" r:id="rId47"/>
    <p:sldId id="272" r:id="rId48"/>
    <p:sldId id="376" r:id="rId49"/>
    <p:sldId id="274" r:id="rId50"/>
    <p:sldId id="278" r:id="rId51"/>
    <p:sldId id="377" r:id="rId52"/>
    <p:sldId id="363" r:id="rId53"/>
    <p:sldId id="364" r:id="rId54"/>
    <p:sldId id="279" r:id="rId55"/>
    <p:sldId id="369" r:id="rId56"/>
    <p:sldId id="281" r:id="rId57"/>
    <p:sldId id="282" r:id="rId58"/>
    <p:sldId id="368" r:id="rId59"/>
    <p:sldId id="366" r:id="rId60"/>
    <p:sldId id="367" r:id="rId61"/>
    <p:sldId id="283" r:id="rId62"/>
    <p:sldId id="370" r:id="rId63"/>
    <p:sldId id="371" r:id="rId64"/>
    <p:sldId id="373" r:id="rId65"/>
    <p:sldId id="372" r:id="rId66"/>
    <p:sldId id="321" r:id="rId67"/>
    <p:sldId id="361" r:id="rId68"/>
    <p:sldId id="322" r:id="rId69"/>
    <p:sldId id="374" r:id="rId70"/>
    <p:sldId id="375" r:id="rId71"/>
    <p:sldId id="362" r:id="rId7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. Klomp" initials="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01" autoAdjust="0"/>
    <p:restoredTop sz="94660"/>
  </p:normalViewPr>
  <p:slideViewPr>
    <p:cSldViewPr snapToGrid="0">
      <p:cViewPr varScale="1">
        <p:scale>
          <a:sx n="70" d="100"/>
          <a:sy n="70" d="100"/>
        </p:scale>
        <p:origin x="38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D85A4-A1B0-48ED-AEA9-C13F8752247E}" type="datetimeFigureOut">
              <a:rPr lang="nl-NL" smtClean="0"/>
              <a:t>15-1-2015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2C2CE-9B61-4010-A185-2AE7E07F107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56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2C2CE-9B61-4010-A185-2AE7E07F107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67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2C2CE-9B61-4010-A185-2AE7E07F107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678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B14A2-B57A-49A4-9800-16A3F521AC98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345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2C2CE-9B61-4010-A185-2AE7E07F1072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118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B14A2-B57A-49A4-9800-16A3F521AC98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5602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364FB01-869D-4812-AB1F-7B3B802A9382}" type="slidenum">
              <a:rPr lang="nl-NL" b="0">
                <a:latin typeface="Calibri" panose="020F0502020204030204" pitchFamily="34" charset="0"/>
              </a:rPr>
              <a:pPr eaLnBrk="1" hangingPunct="1"/>
              <a:t>66</a:t>
            </a:fld>
            <a:endParaRPr lang="nl-NL" b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897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smtClean="0"/>
              <a:t>In de Bastille zaten maar 9 gevangenen tijdens de bestorming in 1789: Een paar gekken, schriftvervalsers, maar geen echte gevangenen. (historische misverstanden)</a:t>
            </a:r>
          </a:p>
          <a:p>
            <a:endParaRPr lang="nl-NL" smtClean="0"/>
          </a:p>
          <a:p>
            <a:r>
              <a:rPr lang="nl-NL" smtClean="0"/>
              <a:t>De bastille werd afgebroken door een bouwbedrijf (historische misverstanden)</a:t>
            </a:r>
          </a:p>
          <a:p>
            <a:endParaRPr lang="nl-NL" smtClean="0"/>
          </a:p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7DBCBD0-6783-43FA-B876-861CDF0DB412}" type="slidenum">
              <a:rPr lang="nl-NL" b="0">
                <a:latin typeface="Calibri" panose="020F0502020204030204" pitchFamily="34" charset="0"/>
              </a:rPr>
              <a:pPr eaLnBrk="1" hangingPunct="1"/>
              <a:t>68</a:t>
            </a:fld>
            <a:endParaRPr lang="nl-NL" b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392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2C2CE-9B61-4010-A185-2AE7E07F1072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17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72FEA-E43E-4B46-8A31-B7206058053B}" type="datetime1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854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A038-B61C-419A-9344-80C86AC31C0F}" type="datetime1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296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95CE-B13B-4823-91C5-F532ED7A15D0}" type="datetime1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965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F2E6-B959-4628-B9CE-C56818E28451}" type="datetime1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27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71C1-9986-40C5-BBA3-62962FB69B32}" type="datetime1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43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9183-5C7D-431A-A27F-1EFF39B272DB}" type="datetime1">
              <a:rPr lang="nl-NL" smtClean="0"/>
              <a:t>15-1-2015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97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0D4A-6AE6-4D34-B13C-626150397CCE}" type="datetime1">
              <a:rPr lang="nl-NL" smtClean="0"/>
              <a:t>15-1-2015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367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F325-178D-481D-A822-F6B02D278F4B}" type="datetime1">
              <a:rPr lang="nl-NL" smtClean="0"/>
              <a:t>15-1-2015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971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E13E-9E99-4AF0-B9AB-8BADCD458A1D}" type="datetime1">
              <a:rPr lang="nl-NL" smtClean="0"/>
              <a:t>15-1-2015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432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FB75D-C9CF-41D0-8BE0-231F28147D90}" type="datetime1">
              <a:rPr lang="nl-NL" smtClean="0"/>
              <a:t>15-1-2015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045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3BDB-B42F-4919-A760-E544E3FEAC0E}" type="datetime1">
              <a:rPr lang="nl-NL" smtClean="0"/>
              <a:t>15-1-2015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879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E04D3-04B8-4E02-BC72-A5F910A3C3B7}" type="datetime1">
              <a:rPr lang="nl-NL" smtClean="0"/>
              <a:t>15-1-2015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B7C79-388D-40E0-AFD6-8179E6D88FF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909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hyperlink" Target="//upload.wikimedia.org/wikipedia/commons/0/02/Marie-Antoinette;_koningin_der_Fransen.jpg" TargetMode="External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//upload.wikimedia.org/wikipedia/commons/9/91/Estatesgeneral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4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//upload.wikimedia.org/wikipedia/commons/a/a7/Louis_XVI_at_the_Tour_du_Temple_Jean_Francois_Garneray_1755_1837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1.jpeg"/><Relationship Id="rId4" Type="http://schemas.openxmlformats.org/officeDocument/2006/relationships/image" Target="../media/image4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wmf"/><Relationship Id="rId4" Type="http://schemas.openxmlformats.org/officeDocument/2006/relationships/image" Target="../media/image2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460037" y="2623264"/>
            <a:ext cx="6511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2. </a:t>
            </a:r>
            <a:r>
              <a:rPr lang="en-US" sz="2800" dirty="0" err="1" smtClean="0">
                <a:solidFill>
                  <a:schemeClr val="bg1"/>
                </a:solidFill>
              </a:rPr>
              <a:t>Wetenschappelijke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revolutie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</a:rPr>
              <a:t>verlichting</a:t>
            </a:r>
            <a:r>
              <a:rPr lang="en-US" sz="2800" dirty="0" smtClean="0">
                <a:solidFill>
                  <a:schemeClr val="bg1"/>
                </a:solidFill>
              </a:rPr>
              <a:t> en </a:t>
            </a:r>
            <a:r>
              <a:rPr lang="en-US" sz="2800" dirty="0" err="1" smtClean="0">
                <a:solidFill>
                  <a:schemeClr val="bg1"/>
                </a:solidFill>
              </a:rPr>
              <a:t>Franse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Revolutie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53" y="3911952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1800" smtClean="0"/>
              <a:t>1</a:t>
            </a:fld>
            <a:endParaRPr lang="nl-NL" sz="1800" dirty="0"/>
          </a:p>
        </p:txBody>
      </p:sp>
      <p:pic>
        <p:nvPicPr>
          <p:cNvPr id="6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49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33203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28831" y="6296568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3667604" y="730043"/>
            <a:ext cx="6408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Vijf verschillen tussen de Nieuwe Tijd en de oude manier van onderzoeken (zoals bij de Grieken)</a:t>
            </a:r>
          </a:p>
        </p:txBody>
      </p:sp>
      <p:pic>
        <p:nvPicPr>
          <p:cNvPr id="12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063" y="4851967"/>
            <a:ext cx="1272351" cy="1183047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3667604" y="2290329"/>
            <a:ext cx="6408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Experimenten werden belangrijker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Meer onderzoekers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Meer samenwerking in verenigingen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Verenigingen konden onderzoekers betalen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Regeringen betaalden verenigingen voor onderzoek.</a:t>
            </a:r>
          </a:p>
        </p:txBody>
      </p:sp>
    </p:spTree>
    <p:extLst>
      <p:ext uri="{BB962C8B-B14F-4D97-AF65-F5344CB8AC3E}">
        <p14:creationId xmlns:p14="http://schemas.microsoft.com/office/powerpoint/2010/main" val="102153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9203805" y="3212976"/>
            <a:ext cx="14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De Geograaf</a:t>
            </a:r>
          </a:p>
          <a:p>
            <a:r>
              <a:rPr lang="nl-NL" dirty="0">
                <a:solidFill>
                  <a:schemeClr val="bg1"/>
                </a:solidFill>
              </a:rPr>
              <a:t>Johannes Vermeer</a:t>
            </a:r>
          </a:p>
        </p:txBody>
      </p:sp>
      <p:pic>
        <p:nvPicPr>
          <p:cNvPr id="1026" name="Picture 2" descr="http://www.chrisdenengelsman.nl/Reprocitaat/Vermeer/De%20Astronoom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2496" y="-101784"/>
            <a:ext cx="6187867" cy="70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085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955406" y="112474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De Verlichting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12</a:t>
            </a:fld>
            <a:endParaRPr lang="nl-NL"/>
          </a:p>
        </p:txBody>
      </p:sp>
      <p:pic>
        <p:nvPicPr>
          <p:cNvPr id="1026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3789" y="0"/>
            <a:ext cx="5455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91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955406" y="112474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De Verlichting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13</a:t>
            </a:fld>
            <a:endParaRPr lang="nl-NL"/>
          </a:p>
        </p:txBody>
      </p:sp>
      <p:pic>
        <p:nvPicPr>
          <p:cNvPr id="1026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9606" y="1"/>
            <a:ext cx="5455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8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28242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2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839292" y="645773"/>
            <a:ext cx="69303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u="sng" dirty="0" smtClean="0">
                <a:solidFill>
                  <a:schemeClr val="bg1"/>
                </a:solidFill>
              </a:rPr>
              <a:t>Wat is ‘de Verlichting’</a:t>
            </a:r>
          </a:p>
          <a:p>
            <a:endParaRPr lang="nl-NL" sz="2400" u="sng" dirty="0">
              <a:solidFill>
                <a:schemeClr val="bg1"/>
              </a:solidFill>
            </a:endParaRPr>
          </a:p>
          <a:p>
            <a:endParaRPr lang="nl-NL" sz="2400" u="sng" dirty="0" smtClean="0">
              <a:solidFill>
                <a:schemeClr val="bg1"/>
              </a:solidFill>
            </a:endParaRPr>
          </a:p>
          <a:p>
            <a:r>
              <a:rPr lang="nl-NL" sz="2400" i="1" dirty="0">
                <a:solidFill>
                  <a:schemeClr val="bg1"/>
                </a:solidFill>
              </a:rPr>
              <a:t>Verlichting betekent dat de mens zijn door hemzelf veroorzaakte </a:t>
            </a:r>
            <a:r>
              <a:rPr lang="nl-NL" sz="2400" i="1" u="sng" dirty="0">
                <a:solidFill>
                  <a:schemeClr val="bg1"/>
                </a:solidFill>
              </a:rPr>
              <a:t>onmondigheid</a:t>
            </a:r>
            <a:r>
              <a:rPr lang="nl-NL" sz="2400" i="1" dirty="0">
                <a:solidFill>
                  <a:schemeClr val="bg1"/>
                </a:solidFill>
              </a:rPr>
              <a:t> achter zich laat. Onmondigheid is het onvermogen je verstand te </a:t>
            </a:r>
            <a:r>
              <a:rPr lang="nl-NL" sz="2400" i="1" dirty="0" smtClean="0">
                <a:solidFill>
                  <a:schemeClr val="bg1"/>
                </a:solidFill>
              </a:rPr>
              <a:t>gebruiken. Deze onmondigheid is je eigen schuld wanneer </a:t>
            </a:r>
            <a:r>
              <a:rPr lang="nl-NL" sz="2400" i="1" dirty="0">
                <a:solidFill>
                  <a:schemeClr val="bg1"/>
                </a:solidFill>
              </a:rPr>
              <a:t>de oorzaak ervan niet een gebrek aan verstand is, maar een gebrek aan vastberadenheid en aan </a:t>
            </a:r>
            <a:r>
              <a:rPr lang="nl-NL" sz="2400" i="1" dirty="0" smtClean="0">
                <a:solidFill>
                  <a:schemeClr val="bg1"/>
                </a:solidFill>
              </a:rPr>
              <a:t>moed. </a:t>
            </a:r>
            <a:r>
              <a:rPr lang="nl-NL" sz="2400" i="1" dirty="0" err="1">
                <a:solidFill>
                  <a:schemeClr val="bg1"/>
                </a:solidFill>
              </a:rPr>
              <a:t>Sapere</a:t>
            </a:r>
            <a:r>
              <a:rPr lang="nl-NL" sz="2400" i="1" dirty="0">
                <a:solidFill>
                  <a:schemeClr val="bg1"/>
                </a:solidFill>
              </a:rPr>
              <a:t> </a:t>
            </a:r>
            <a:r>
              <a:rPr lang="nl-NL" sz="2400" i="1" dirty="0" err="1">
                <a:solidFill>
                  <a:schemeClr val="bg1"/>
                </a:solidFill>
              </a:rPr>
              <a:t>aude</a:t>
            </a:r>
            <a:r>
              <a:rPr lang="nl-NL" sz="2400" i="1" dirty="0">
                <a:solidFill>
                  <a:schemeClr val="bg1"/>
                </a:solidFill>
              </a:rPr>
              <a:t>! "Heb de moed je eigen verstand te gebruiken!" is dan ook het motto van de Verlichting.</a:t>
            </a:r>
          </a:p>
          <a:p>
            <a:r>
              <a:rPr lang="nl-NL" sz="2400" dirty="0">
                <a:solidFill>
                  <a:schemeClr val="bg1"/>
                </a:solidFill>
              </a:rPr>
              <a:t> </a:t>
            </a:r>
          </a:p>
          <a:p>
            <a:pPr lvl="0"/>
            <a:r>
              <a:rPr lang="nl-NL" sz="2400" dirty="0" err="1">
                <a:solidFill>
                  <a:schemeClr val="bg1"/>
                </a:solidFill>
              </a:rPr>
              <a:t>Immanuel</a:t>
            </a:r>
            <a:r>
              <a:rPr lang="nl-NL" sz="2400" dirty="0">
                <a:solidFill>
                  <a:schemeClr val="bg1"/>
                </a:solidFill>
              </a:rPr>
              <a:t> Kant</a:t>
            </a: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14</a:t>
            </a:fld>
            <a:endParaRPr lang="nl-NL"/>
          </a:p>
        </p:txBody>
      </p:sp>
      <p:pic>
        <p:nvPicPr>
          <p:cNvPr id="10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97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839292" y="645773"/>
            <a:ext cx="6930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2400" dirty="0" err="1" smtClean="0">
                <a:solidFill>
                  <a:schemeClr val="bg1"/>
                </a:solidFill>
              </a:rPr>
              <a:t>Immanuel</a:t>
            </a:r>
            <a:r>
              <a:rPr lang="nl-NL" sz="2400" dirty="0" smtClean="0">
                <a:solidFill>
                  <a:schemeClr val="bg1"/>
                </a:solidFill>
              </a:rPr>
              <a:t> Kant</a:t>
            </a:r>
          </a:p>
          <a:p>
            <a:pPr lvl="0"/>
            <a:endParaRPr lang="nl-NL" sz="2400" dirty="0">
              <a:solidFill>
                <a:schemeClr val="bg1"/>
              </a:solidFill>
            </a:endParaRPr>
          </a:p>
          <a:p>
            <a:pPr lvl="0"/>
            <a:r>
              <a:rPr lang="nl-NL" sz="2400" dirty="0">
                <a:solidFill>
                  <a:schemeClr val="bg1"/>
                </a:solidFill>
              </a:rPr>
              <a:t>1724 </a:t>
            </a:r>
            <a:r>
              <a:rPr lang="nl-NL" sz="2400" dirty="0" smtClean="0">
                <a:solidFill>
                  <a:schemeClr val="bg1"/>
                </a:solidFill>
              </a:rPr>
              <a:t>– 1804</a:t>
            </a:r>
          </a:p>
          <a:p>
            <a:pPr lvl="0"/>
            <a:endParaRPr lang="nl-NL" sz="2400" dirty="0">
              <a:solidFill>
                <a:schemeClr val="bg1"/>
              </a:solidFill>
            </a:endParaRPr>
          </a:p>
          <a:p>
            <a:pPr lvl="0"/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15</a:t>
            </a:fld>
            <a:endParaRPr lang="nl-NL"/>
          </a:p>
        </p:txBody>
      </p:sp>
      <p:pic>
        <p:nvPicPr>
          <p:cNvPr id="10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pload.wikimedia.org/wikipedia/commons/thumb/4/43/Immanuel_Kant_%28painted_portrait%29.jpg/640px-Immanuel_Kant_%28painted_portrait%2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6134" y="1061271"/>
            <a:ext cx="3517666" cy="506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3995189" y="2622846"/>
            <a:ext cx="33872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2000" i="1" dirty="0">
                <a:solidFill>
                  <a:schemeClr val="bg1"/>
                </a:solidFill>
              </a:rPr>
              <a:t>Er kan geen twijfel over bestaan dat al onze kennis begint met ervaring. </a:t>
            </a:r>
            <a:endParaRPr lang="nl-NL" sz="2000" i="1" dirty="0" smtClean="0">
              <a:solidFill>
                <a:schemeClr val="bg1"/>
              </a:solidFill>
            </a:endParaRPr>
          </a:p>
          <a:p>
            <a:pPr lvl="0"/>
            <a:endParaRPr lang="nl-NL" sz="2000" i="1" dirty="0">
              <a:solidFill>
                <a:schemeClr val="bg1"/>
              </a:solidFill>
            </a:endParaRPr>
          </a:p>
          <a:p>
            <a:pPr lvl="0"/>
            <a:r>
              <a:rPr lang="nl-NL" sz="2000" i="1" dirty="0" smtClean="0">
                <a:solidFill>
                  <a:schemeClr val="bg1"/>
                </a:solidFill>
              </a:rPr>
              <a:t>Zonder zintuigen is er geen kennis.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063" y="4851967"/>
            <a:ext cx="1272351" cy="11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752205" y="751344"/>
            <a:ext cx="7249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u="sng" dirty="0" smtClean="0">
                <a:solidFill>
                  <a:schemeClr val="bg1"/>
                </a:solidFill>
              </a:rPr>
              <a:t>Rationalisme</a:t>
            </a:r>
            <a:r>
              <a:rPr lang="nl-NL" sz="2400" u="sng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nl-NL" sz="2400" u="sng" dirty="0">
              <a:solidFill>
                <a:schemeClr val="bg1"/>
              </a:solidFill>
            </a:endParaRPr>
          </a:p>
          <a:p>
            <a:r>
              <a:rPr lang="nl-NL" sz="2400" i="1" dirty="0">
                <a:solidFill>
                  <a:schemeClr val="bg1"/>
                </a:solidFill>
              </a:rPr>
              <a:t>Ratio = Verstand</a:t>
            </a:r>
            <a:endParaRPr lang="nl-NL" sz="2400" dirty="0">
              <a:solidFill>
                <a:schemeClr val="bg1"/>
              </a:solidFill>
            </a:endParaRPr>
          </a:p>
          <a:p>
            <a:endParaRPr lang="nl-NL" sz="2400" i="1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Wetenschappers </a:t>
            </a:r>
            <a:r>
              <a:rPr lang="nl-NL" sz="2400" dirty="0">
                <a:solidFill>
                  <a:schemeClr val="bg1"/>
                </a:solidFill>
              </a:rPr>
              <a:t>vonden dat je kennis alleen kon verwerven door zelf na te denken en je verstand te gebruiken.</a:t>
            </a:r>
          </a:p>
        </p:txBody>
      </p:sp>
      <p:pic>
        <p:nvPicPr>
          <p:cNvPr id="8" name="Picture 2" descr="http://sphotos-b.xx.fbcdn.net/hphotos-ash4/376535_10150958279922113_1441789334_n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5197" y="3645024"/>
            <a:ext cx="2755950" cy="2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16</a:t>
            </a:fld>
            <a:endParaRPr lang="nl-NL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30" y="4963886"/>
            <a:ext cx="1151984" cy="1071128"/>
          </a:xfrm>
          <a:prstGeom prst="rect">
            <a:avLst/>
          </a:prstGeom>
        </p:spPr>
      </p:pic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9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sophoslogos.files.wordpress.com/2010/02/rene-descarte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9762" y="2578334"/>
            <a:ext cx="2752663" cy="336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6104098" y="6198255"/>
            <a:ext cx="2422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</a:rPr>
              <a:t>René Descartes</a:t>
            </a:r>
          </a:p>
        </p:txBody>
      </p:sp>
      <p:pic>
        <p:nvPicPr>
          <p:cNvPr id="12290" name="Picture 2" descr="http://nl.dreamstime.com/de-denker-door-rodin-thumb105317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445" y="1573907"/>
            <a:ext cx="285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Wolkvormige toelichting 8"/>
          <p:cNvSpPr/>
          <p:nvPr/>
        </p:nvSpPr>
        <p:spPr>
          <a:xfrm>
            <a:off x="5132976" y="319314"/>
            <a:ext cx="2182223" cy="1741353"/>
          </a:xfrm>
          <a:prstGeom prst="cloudCallout">
            <a:avLst>
              <a:gd name="adj1" fmla="val -78984"/>
              <a:gd name="adj2" fmla="val 36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/>
              <a:t>Ik denk, dus ik besta.</a:t>
            </a:r>
          </a:p>
        </p:txBody>
      </p:sp>
      <p:sp>
        <p:nvSpPr>
          <p:cNvPr id="2" name="Ovale toelichting 1"/>
          <p:cNvSpPr/>
          <p:nvPr/>
        </p:nvSpPr>
        <p:spPr>
          <a:xfrm>
            <a:off x="8976320" y="696686"/>
            <a:ext cx="2566756" cy="3020346"/>
          </a:xfrm>
          <a:prstGeom prst="wedgeEllipseCallout">
            <a:avLst>
              <a:gd name="adj1" fmla="val -55603"/>
              <a:gd name="adj2" fmla="val 493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/>
              <a:t>Wat zeker is, is het eigen bestaan en het bestaan van God</a:t>
            </a:r>
          </a:p>
        </p:txBody>
      </p:sp>
      <p:pic>
        <p:nvPicPr>
          <p:cNvPr id="10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17</a:t>
            </a:fld>
            <a:endParaRPr lang="nl-NL"/>
          </a:p>
        </p:txBody>
      </p:sp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3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18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3839292" y="645773"/>
            <a:ext cx="69303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Verlichting: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Vanaf de 18</a:t>
            </a:r>
            <a:r>
              <a:rPr lang="nl-NL" sz="2400" baseline="30000" dirty="0" smtClean="0">
                <a:solidFill>
                  <a:schemeClr val="bg1"/>
                </a:solidFill>
              </a:rPr>
              <a:t>e</a:t>
            </a:r>
            <a:r>
              <a:rPr lang="nl-NL" sz="2400" dirty="0" smtClean="0">
                <a:solidFill>
                  <a:schemeClr val="bg1"/>
                </a:solidFill>
              </a:rPr>
              <a:t> eeuw: nieuwe manier van denken.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Vijf kenmerken: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De samenleving moet wetenschappelijk worden onderzocht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Gelijkheid, vrijheid en een menswaardig bestaan voor iedereen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Het volk hoort de macht in de staat te hebben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Verering van de natuur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Besef van standplaatsgebondenheid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30" y="4963886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3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19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3839292" y="645773"/>
            <a:ext cx="69303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Vrijheid en Gelijkheid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Volgens de verlichting: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Alle mensen in de wereld horen overal en altijd gelijk te zijn, ongeacht etnische afkomst, sekse, geboorte en godsdienst.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Alle mensen hebben recht op vrijheid van: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Meningsuiting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Drukpers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Godsdienst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Handel</a:t>
            </a: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	</a:t>
            </a:r>
            <a:endParaRPr lang="nl-NL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30" y="4963886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460037" y="2623264"/>
            <a:ext cx="53862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nl-NL" sz="2800" dirty="0" smtClean="0">
                <a:solidFill>
                  <a:schemeClr val="bg1"/>
                </a:solidFill>
              </a:rPr>
              <a:t>De Wetenschappelijke Revolutie</a:t>
            </a:r>
          </a:p>
          <a:p>
            <a:pPr marL="514350" indent="-514350">
              <a:buAutoNum type="arabicPeriod"/>
            </a:pPr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Inleiding: grote denkers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653" y="3911952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1800" smtClean="0"/>
              <a:t>2</a:t>
            </a:fld>
            <a:endParaRPr lang="nl-NL" sz="1800" dirty="0"/>
          </a:p>
        </p:txBody>
      </p:sp>
      <p:pic>
        <p:nvPicPr>
          <p:cNvPr id="6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49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33203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20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3839292" y="645773"/>
            <a:ext cx="6930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Het volk moest volgens de verlichting zelf de macht in handen hebben.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u="sng" dirty="0" smtClean="0">
                <a:solidFill>
                  <a:schemeClr val="bg1"/>
                </a:solidFill>
              </a:rPr>
              <a:t>Grondrechten</a:t>
            </a:r>
            <a:r>
              <a:rPr lang="nl-NL" sz="2400" dirty="0" smtClean="0">
                <a:solidFill>
                  <a:schemeClr val="bg1"/>
                </a:solidFill>
              </a:rPr>
              <a:t>: rechten die voor alle mensen gelden.</a:t>
            </a:r>
          </a:p>
          <a:p>
            <a:r>
              <a:rPr lang="nl-NL" sz="2400" u="sng" dirty="0" smtClean="0">
                <a:solidFill>
                  <a:schemeClr val="bg1"/>
                </a:solidFill>
              </a:rPr>
              <a:t>Grondwet</a:t>
            </a:r>
            <a:r>
              <a:rPr lang="nl-NL" sz="2400" dirty="0" smtClean="0">
                <a:solidFill>
                  <a:schemeClr val="bg1"/>
                </a:solidFill>
              </a:rPr>
              <a:t>: belangrijkste wetten die voor alle mensen gelden.</a:t>
            </a:r>
            <a:endParaRPr lang="nl-NL" sz="2400" u="sng" dirty="0">
              <a:solidFill>
                <a:schemeClr val="bg1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30" y="4963886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8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21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3839292" y="645773"/>
            <a:ext cx="69303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Verbreiding van de verlichting: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Encyclopedie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Salons en Koffiehuizen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Schrijvers, boeken en tijdschriften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</a:rPr>
              <a:t>Toneel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544" y="2584765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22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3839292" y="645773"/>
            <a:ext cx="6930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Encyclopedie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De Encyclopedie (1751) van </a:t>
            </a:r>
            <a:r>
              <a:rPr lang="nl-NL" sz="2400" u="sng" dirty="0" smtClean="0">
                <a:solidFill>
                  <a:schemeClr val="bg1"/>
                </a:solidFill>
              </a:rPr>
              <a:t>Dennis </a:t>
            </a:r>
            <a:r>
              <a:rPr lang="nl-NL" sz="2400" u="sng" dirty="0" err="1" smtClean="0">
                <a:solidFill>
                  <a:schemeClr val="bg1"/>
                </a:solidFill>
              </a:rPr>
              <a:t>Diderot</a:t>
            </a:r>
            <a:endParaRPr lang="nl-NL" sz="2400" dirty="0" smtClean="0">
              <a:solidFill>
                <a:schemeClr val="bg1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544" y="2584765"/>
            <a:ext cx="1151984" cy="1071128"/>
          </a:xfrm>
          <a:prstGeom prst="rect">
            <a:avLst/>
          </a:prstGeom>
        </p:spPr>
      </p:pic>
      <p:pic>
        <p:nvPicPr>
          <p:cNvPr id="1026" name="Picture 2" descr="File:Encyclopedie de D'Alembert et Diderot - Premiere Page - ENC 1-NA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7974" y="1989356"/>
            <a:ext cx="2894479" cy="473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thumb/6/63/Denis_Diderot_111.PNG/640px-Denis_Diderot_111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2081" y="1903119"/>
            <a:ext cx="3539089" cy="439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5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23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3600567" y="487025"/>
            <a:ext cx="69303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Salons en Koffiehuizen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In Frankrijk: </a:t>
            </a:r>
            <a:r>
              <a:rPr lang="nl-NL" sz="2400" i="1" dirty="0" smtClean="0">
                <a:solidFill>
                  <a:schemeClr val="bg1"/>
                </a:solidFill>
              </a:rPr>
              <a:t>De Salon</a:t>
            </a:r>
          </a:p>
        </p:txBody>
      </p:sp>
      <p:pic>
        <p:nvPicPr>
          <p:cNvPr id="35842" name="Picture 2" descr="http://upload.wikimedia.org/wikipedia/commons/c/cb/Salon_de_Madame_Geoffri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815" y="1079061"/>
            <a:ext cx="7810517" cy="51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022" y="6219825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4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24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3600567" y="487025"/>
            <a:ext cx="69303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Salons en Koffiehuizen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smtClean="0">
                <a:solidFill>
                  <a:schemeClr val="bg1"/>
                </a:solidFill>
              </a:rPr>
              <a:t>In Engeland: </a:t>
            </a:r>
            <a:r>
              <a:rPr lang="nl-NL" sz="2400" i="1" smtClean="0">
                <a:solidFill>
                  <a:schemeClr val="bg1"/>
                </a:solidFill>
              </a:rPr>
              <a:t>Koffiehuizen</a:t>
            </a:r>
            <a:endParaRPr lang="nl-NL" sz="2400" i="1" dirty="0" smtClean="0">
              <a:solidFill>
                <a:schemeClr val="bg1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5022" y="6219825"/>
            <a:ext cx="1151984" cy="1071128"/>
          </a:xfrm>
          <a:prstGeom prst="rect">
            <a:avLst/>
          </a:prstGeom>
        </p:spPr>
      </p:pic>
      <p:pic>
        <p:nvPicPr>
          <p:cNvPr id="36866" name="Picture 2" descr="http://www.brynmawr.edu/library/speccoll/dighum/vienna1900/triomeka.brynmawr.edu/archive/fullsize/6291ab0410bb5285a62b7507b1a7eb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453" y="1205537"/>
            <a:ext cx="76200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5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25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3839292" y="645773"/>
            <a:ext cx="69303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mtClean="0">
                <a:solidFill>
                  <a:schemeClr val="bg1"/>
                </a:solidFill>
              </a:rPr>
              <a:t>Schrijvers</a:t>
            </a:r>
            <a:r>
              <a:rPr lang="nl-NL" sz="2400" dirty="0" smtClean="0">
                <a:solidFill>
                  <a:schemeClr val="bg1"/>
                </a:solidFill>
              </a:rPr>
              <a:t>, boeken </a:t>
            </a:r>
            <a:r>
              <a:rPr lang="nl-NL" sz="2400" smtClean="0">
                <a:solidFill>
                  <a:schemeClr val="bg1"/>
                </a:solidFill>
              </a:rPr>
              <a:t>en tijdschriften</a:t>
            </a:r>
          </a:p>
          <a:p>
            <a:endParaRPr lang="nl-NL" sz="2400">
              <a:solidFill>
                <a:schemeClr val="bg1"/>
              </a:solidFill>
            </a:endParaRPr>
          </a:p>
          <a:p>
            <a:r>
              <a:rPr lang="nl-NL" sz="2400" smtClean="0">
                <a:solidFill>
                  <a:schemeClr val="bg1"/>
                </a:solidFill>
              </a:rPr>
              <a:t>Drukpers maakt het verspreiden van boeken makkelijker.</a:t>
            </a:r>
          </a:p>
          <a:p>
            <a:endParaRPr lang="nl-NL" sz="2400">
              <a:solidFill>
                <a:schemeClr val="bg1"/>
              </a:solidFill>
            </a:endParaRPr>
          </a:p>
          <a:p>
            <a:r>
              <a:rPr lang="nl-NL" sz="2400" smtClean="0">
                <a:solidFill>
                  <a:schemeClr val="bg1"/>
                </a:solidFill>
              </a:rPr>
              <a:t>Ook ontstaan voor het eerst </a:t>
            </a:r>
            <a:r>
              <a:rPr lang="nl-NL" sz="2400" u="sng" smtClean="0">
                <a:solidFill>
                  <a:schemeClr val="bg1"/>
                </a:solidFill>
              </a:rPr>
              <a:t>tijdschriften</a:t>
            </a:r>
            <a:r>
              <a:rPr lang="nl-NL" sz="2400" smtClean="0">
                <a:solidFill>
                  <a:schemeClr val="bg1"/>
                </a:solidFill>
              </a:rPr>
              <a:t>. </a:t>
            </a:r>
          </a:p>
          <a:p>
            <a:endParaRPr lang="nl-NL" sz="2400">
              <a:solidFill>
                <a:schemeClr val="bg1"/>
              </a:solidFill>
            </a:endParaRPr>
          </a:p>
          <a:p>
            <a:r>
              <a:rPr lang="nl-NL" sz="2400" smtClean="0">
                <a:solidFill>
                  <a:schemeClr val="bg1"/>
                </a:solidFill>
              </a:rPr>
              <a:t>Mensen verzamelden boeken en tijdschriften in bibliotheken.</a:t>
            </a: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758" y="4062093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26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3839292" y="645773"/>
            <a:ext cx="69303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mtClean="0">
                <a:solidFill>
                  <a:schemeClr val="bg1"/>
                </a:solidFill>
              </a:rPr>
              <a:t>Toneel</a:t>
            </a:r>
          </a:p>
          <a:p>
            <a:endParaRPr lang="nl-NL" sz="2400">
              <a:solidFill>
                <a:schemeClr val="bg1"/>
              </a:solidFill>
            </a:endParaRPr>
          </a:p>
          <a:p>
            <a:r>
              <a:rPr lang="nl-NL" sz="2400" smtClean="0">
                <a:solidFill>
                  <a:schemeClr val="bg1"/>
                </a:solidFill>
              </a:rPr>
              <a:t>Voor de niet-rijke en niet-geschoolde bevolking waren er rondreizende toneelgroepen die de ideeën van de verlichting verspreiden.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544" y="2584765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27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93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3839292" y="645773"/>
            <a:ext cx="69303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smtClean="0">
                <a:solidFill>
                  <a:schemeClr val="bg1"/>
                </a:solidFill>
              </a:rPr>
              <a:t>Verlichte Despoten</a:t>
            </a:r>
          </a:p>
          <a:p>
            <a:endParaRPr lang="nl-NL" sz="2400">
              <a:solidFill>
                <a:schemeClr val="bg1"/>
              </a:solidFill>
            </a:endParaRPr>
          </a:p>
          <a:p>
            <a:r>
              <a:rPr lang="nl-NL" sz="2400" smtClean="0">
                <a:solidFill>
                  <a:schemeClr val="bg1"/>
                </a:solidFill>
              </a:rPr>
              <a:t>Sommige koningen (despoten) namen de ideeën van de verlichting over. </a:t>
            </a:r>
          </a:p>
          <a:p>
            <a:endParaRPr lang="nl-NL" sz="2400">
              <a:solidFill>
                <a:schemeClr val="bg1"/>
              </a:solidFill>
            </a:endParaRPr>
          </a:p>
          <a:p>
            <a:r>
              <a:rPr lang="nl-NL" sz="2400" smtClean="0">
                <a:solidFill>
                  <a:schemeClr val="bg1"/>
                </a:solidFill>
              </a:rPr>
              <a:t>Hielden zelf alle macht, maar luisterden meer naar de belangen van het volk.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30" y="4963886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/>
          <p:cNvSpPr txBox="1"/>
          <p:nvPr/>
        </p:nvSpPr>
        <p:spPr>
          <a:xfrm>
            <a:off x="3955406" y="112474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De Verlichting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28</a:t>
            </a:fld>
            <a:endParaRPr lang="nl-NL"/>
          </a:p>
        </p:txBody>
      </p:sp>
      <p:pic>
        <p:nvPicPr>
          <p:cNvPr id="1026" name="Picture 2" descr="http://upload.wikimedia.org/wikipedia/commons/6/69/Fragonard%2C_The_Read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3789" y="0"/>
            <a:ext cx="5455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4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eilloc.fr/blog/wp-content/uploads/2011/10/Gravure-de-la-decapitation-de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6300" y="0"/>
            <a:ext cx="51687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255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28831" y="6296568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338654" y="4052986"/>
            <a:ext cx="347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>
                <a:solidFill>
                  <a:schemeClr val="bg1"/>
                </a:solidFill>
              </a:rPr>
              <a:t>In de oudheid: Aristoteles</a:t>
            </a:r>
          </a:p>
        </p:txBody>
      </p:sp>
      <p:sp>
        <p:nvSpPr>
          <p:cNvPr id="9" name="Wolkvormige toelichting 8"/>
          <p:cNvSpPr/>
          <p:nvPr/>
        </p:nvSpPr>
        <p:spPr>
          <a:xfrm>
            <a:off x="8331201" y="331375"/>
            <a:ext cx="3715656" cy="3152054"/>
          </a:xfrm>
          <a:prstGeom prst="cloudCallout">
            <a:avLst>
              <a:gd name="adj1" fmla="val -92892"/>
              <a:gd name="adj2" fmla="val 7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000" b="1" i="1" dirty="0" smtClean="0">
              <a:solidFill>
                <a:schemeClr val="tx1"/>
              </a:solidFill>
            </a:endParaRPr>
          </a:p>
          <a:p>
            <a:pPr algn="ctr"/>
            <a:r>
              <a:rPr lang="nl-NL" sz="2000" b="1" i="1" dirty="0" smtClean="0">
                <a:solidFill>
                  <a:schemeClr val="tx1"/>
                </a:solidFill>
              </a:rPr>
              <a:t>Alles valt </a:t>
            </a:r>
            <a:r>
              <a:rPr lang="nl-NL" sz="2000" b="1" i="1" u="sng" dirty="0" smtClean="0">
                <a:solidFill>
                  <a:schemeClr val="tx1"/>
                </a:solidFill>
              </a:rPr>
              <a:t>altijd</a:t>
            </a:r>
            <a:r>
              <a:rPr lang="nl-NL" sz="2000" b="1" i="1" dirty="0" smtClean="0">
                <a:solidFill>
                  <a:schemeClr val="tx1"/>
                </a:solidFill>
              </a:rPr>
              <a:t> naar de aarde toe. Dus is de aarde het stilstaande midden van het heelal</a:t>
            </a:r>
            <a:endParaRPr lang="nl-NL" sz="2000" b="1" i="1" dirty="0">
              <a:solidFill>
                <a:schemeClr val="tx1"/>
              </a:solidFill>
            </a:endParaRPr>
          </a:p>
          <a:p>
            <a:pPr algn="ctr"/>
            <a:endParaRPr lang="nl-NL" sz="2000" b="1" i="1" dirty="0">
              <a:solidFill>
                <a:schemeClr val="tx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6" y="5311372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ankh-homeopathie.nl/UserFiles/image/plato_socrates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16033" y="540204"/>
            <a:ext cx="2138363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3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upload.wikimedia.org/wikipedia/commons/9/90/LouisXVIExecutionBig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472045"/>
            <a:ext cx="12192000" cy="7330045"/>
          </a:xfrm>
          <a:prstGeom prst="rect">
            <a:avLst/>
          </a:prstGeom>
          <a:noFill/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327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vak 8"/>
          <p:cNvSpPr txBox="1"/>
          <p:nvPr/>
        </p:nvSpPr>
        <p:spPr>
          <a:xfrm>
            <a:off x="4439816" y="2780929"/>
            <a:ext cx="551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chemeClr val="bg1"/>
                </a:solidFill>
              </a:rPr>
              <a:t>3. Oorzaken van de Franse Revolutie.</a:t>
            </a:r>
            <a:endParaRPr lang="nl-NL" sz="2400" i="1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31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808" y="2893436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vak 8"/>
          <p:cNvSpPr txBox="1"/>
          <p:nvPr/>
        </p:nvSpPr>
        <p:spPr>
          <a:xfrm>
            <a:off x="3661893" y="350500"/>
            <a:ext cx="79387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u="sng" dirty="0" smtClean="0">
                <a:solidFill>
                  <a:schemeClr val="bg1"/>
                </a:solidFill>
              </a:rPr>
              <a:t>Ancien Regime: </a:t>
            </a:r>
            <a:r>
              <a:rPr lang="nl-NL" sz="2400" dirty="0" smtClean="0">
                <a:solidFill>
                  <a:schemeClr val="bg1"/>
                </a:solidFill>
              </a:rPr>
              <a:t>Het bestuur van de Franse koningen in de 18</a:t>
            </a:r>
            <a:r>
              <a:rPr lang="nl-NL" sz="2400" baseline="30000" dirty="0" smtClean="0">
                <a:solidFill>
                  <a:schemeClr val="bg1"/>
                </a:solidFill>
              </a:rPr>
              <a:t>e</a:t>
            </a:r>
            <a:r>
              <a:rPr lang="nl-NL" sz="2400" dirty="0" smtClean="0">
                <a:solidFill>
                  <a:schemeClr val="bg1"/>
                </a:solidFill>
              </a:rPr>
              <a:t> eeuw (oude regime).</a:t>
            </a:r>
          </a:p>
          <a:p>
            <a:endParaRPr lang="nl-NL" sz="2400" i="1" dirty="0">
              <a:solidFill>
                <a:schemeClr val="bg1"/>
              </a:solidFill>
            </a:endParaRPr>
          </a:p>
          <a:p>
            <a:r>
              <a:rPr lang="nl-NL" sz="2400" i="1" dirty="0" smtClean="0">
                <a:solidFill>
                  <a:schemeClr val="bg1"/>
                </a:solidFill>
              </a:rPr>
              <a:t>3 Kenmerken</a:t>
            </a:r>
            <a:r>
              <a:rPr lang="nl-NL" sz="2400" dirty="0" smtClean="0">
                <a:solidFill>
                  <a:schemeClr val="bg1"/>
                </a:solidFill>
              </a:rPr>
              <a:t>:</a:t>
            </a:r>
          </a:p>
          <a:p>
            <a:endParaRPr lang="nl-NL" sz="2400" i="1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1. </a:t>
            </a:r>
            <a:r>
              <a:rPr lang="nl-NL" sz="2400" u="sng" dirty="0" smtClean="0">
                <a:solidFill>
                  <a:schemeClr val="bg1"/>
                </a:solidFill>
              </a:rPr>
              <a:t>Autocratie</a:t>
            </a:r>
            <a:r>
              <a:rPr lang="nl-NL" sz="2400" dirty="0" smtClean="0">
                <a:solidFill>
                  <a:schemeClr val="bg1"/>
                </a:solidFill>
              </a:rPr>
              <a:t>: Alle macht in handen van de koning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endParaRPr lang="nl-NL" sz="2400" dirty="0" smtClean="0">
              <a:solidFill>
                <a:schemeClr val="bg1"/>
              </a:solidFill>
            </a:endParaRPr>
          </a:p>
        </p:txBody>
      </p:sp>
      <p:pic>
        <p:nvPicPr>
          <p:cNvPr id="5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32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3267" y="2316845"/>
            <a:ext cx="1151984" cy="1071128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4458661" y="-2798336"/>
            <a:ext cx="5760640" cy="660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nl-NL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nl-NL" dirty="0">
              <a:solidFill>
                <a:schemeClr val="bg1"/>
              </a:solidFill>
            </a:endParaRPr>
          </a:p>
          <a:p>
            <a:pPr>
              <a:defRPr/>
            </a:pPr>
            <a:endParaRPr lang="nl-NL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nl-NL" dirty="0">
              <a:solidFill>
                <a:schemeClr val="bg1"/>
              </a:solidFill>
            </a:endParaRPr>
          </a:p>
          <a:p>
            <a:pPr>
              <a:defRPr/>
            </a:pPr>
            <a:endParaRPr lang="nl-NL" dirty="0">
              <a:solidFill>
                <a:schemeClr val="bg1"/>
              </a:solidFill>
            </a:endParaRPr>
          </a:p>
          <a:p>
            <a:pPr>
              <a:defRPr/>
            </a:pPr>
            <a:endParaRPr lang="nl-NL" dirty="0">
              <a:solidFill>
                <a:schemeClr val="bg1"/>
              </a:solidFill>
            </a:endParaRPr>
          </a:p>
          <a:p>
            <a:pPr>
              <a:defRPr/>
            </a:pPr>
            <a:endParaRPr lang="nl-NL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Lodewijk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XVI                                Marie-Antoinette</a:t>
            </a:r>
          </a:p>
        </p:txBody>
      </p:sp>
      <p:pic>
        <p:nvPicPr>
          <p:cNvPr id="8" name="Picture 2" descr="http://upload.wikimedia.org/wikipedia/commons/2/2e/Ludvig_XVI_av_Frankrike_portr%C3%A4tterad_av_AF_Call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116" y="3672199"/>
            <a:ext cx="2232248" cy="3182754"/>
          </a:xfrm>
          <a:prstGeom prst="rect">
            <a:avLst/>
          </a:prstGeom>
          <a:noFill/>
        </p:spPr>
      </p:pic>
      <p:pic>
        <p:nvPicPr>
          <p:cNvPr id="10" name="Picture 4" descr="File:Marie-Antoinette; koningin der Fransen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5072" y="3685551"/>
            <a:ext cx="2520280" cy="3287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01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529688" y="131435"/>
            <a:ext cx="7500063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AutoNum type="arabicPeriod"/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2. Standenmaatschappij:</a:t>
            </a:r>
          </a:p>
          <a:p>
            <a:pPr marL="342900" indent="-342900">
              <a:spcBef>
                <a:spcPct val="50000"/>
              </a:spcBef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 smtClean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 smtClean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 smtClean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 smtClean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3. Ongelijkheid en onvrijheid van mensen op politiek, economisch en sociaal gebied.</a:t>
            </a: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4" descr="http://members.home.nl/pfransetijd/foto/ancien_regi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951" y="631926"/>
            <a:ext cx="3437057" cy="4190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elijkbenige driehoek 10"/>
          <p:cNvSpPr/>
          <p:nvPr/>
        </p:nvSpPr>
        <p:spPr>
          <a:xfrm>
            <a:off x="3286734" y="1456370"/>
            <a:ext cx="3600400" cy="2952328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/>
                </a:solidFill>
              </a:rPr>
              <a:t>3</a:t>
            </a:r>
            <a:r>
              <a:rPr lang="nl-NL" sz="2800" baseline="30000" dirty="0">
                <a:solidFill>
                  <a:schemeClr val="tx1"/>
                </a:solidFill>
              </a:rPr>
              <a:t>e</a:t>
            </a:r>
            <a:r>
              <a:rPr lang="nl-NL" sz="2800" dirty="0">
                <a:solidFill>
                  <a:schemeClr val="tx1"/>
                </a:solidFill>
              </a:rPr>
              <a:t> stand (98 %)</a:t>
            </a:r>
          </a:p>
        </p:txBody>
      </p:sp>
      <p:cxnSp>
        <p:nvCxnSpPr>
          <p:cNvPr id="16" name="Rechte verbindingslijn 15"/>
          <p:cNvCxnSpPr/>
          <p:nvPr/>
        </p:nvCxnSpPr>
        <p:spPr>
          <a:xfrm flipH="1">
            <a:off x="4162286" y="3040546"/>
            <a:ext cx="9361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H="1">
            <a:off x="4090278" y="1456370"/>
            <a:ext cx="1008112" cy="15841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lijkbenige driehoek 20"/>
          <p:cNvSpPr/>
          <p:nvPr/>
        </p:nvSpPr>
        <p:spPr>
          <a:xfrm>
            <a:off x="4738350" y="1456370"/>
            <a:ext cx="720080" cy="576064"/>
          </a:xfrm>
          <a:prstGeom prst="triangle">
            <a:avLst>
              <a:gd name="adj" fmla="val 48409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Tekstvak 21"/>
          <p:cNvSpPr txBox="1"/>
          <p:nvPr/>
        </p:nvSpPr>
        <p:spPr>
          <a:xfrm>
            <a:off x="4198266" y="2474934"/>
            <a:ext cx="1080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  </a:t>
            </a:r>
            <a:r>
              <a:rPr lang="nl-NL" dirty="0"/>
              <a:t>1</a:t>
            </a:r>
            <a:r>
              <a:rPr lang="nl-NL" baseline="30000" dirty="0"/>
              <a:t>e</a:t>
            </a:r>
            <a:r>
              <a:rPr lang="nl-NL" dirty="0"/>
              <a:t> stand </a:t>
            </a:r>
          </a:p>
          <a:p>
            <a:r>
              <a:rPr lang="nl-NL" dirty="0"/>
              <a:t>     </a:t>
            </a:r>
            <a:r>
              <a:rPr lang="nl-NL" dirty="0" smtClean="0"/>
              <a:t>1 </a:t>
            </a:r>
            <a:r>
              <a:rPr lang="nl-NL" dirty="0"/>
              <a:t>%</a:t>
            </a:r>
          </a:p>
        </p:txBody>
      </p:sp>
      <p:sp>
        <p:nvSpPr>
          <p:cNvPr id="23" name="Tekstvak 22"/>
          <p:cNvSpPr txBox="1"/>
          <p:nvPr/>
        </p:nvSpPr>
        <p:spPr>
          <a:xfrm>
            <a:off x="5022183" y="2474933"/>
            <a:ext cx="947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2</a:t>
            </a:r>
            <a:r>
              <a:rPr lang="nl-NL" baseline="30000" dirty="0"/>
              <a:t>e</a:t>
            </a:r>
            <a:r>
              <a:rPr lang="nl-NL" dirty="0"/>
              <a:t> stand</a:t>
            </a:r>
          </a:p>
          <a:p>
            <a:r>
              <a:rPr lang="nl-NL" dirty="0"/>
              <a:t>   </a:t>
            </a:r>
            <a:r>
              <a:rPr lang="nl-NL" dirty="0" smtClean="0"/>
              <a:t>1,5 </a:t>
            </a:r>
            <a:r>
              <a:rPr lang="nl-NL" dirty="0"/>
              <a:t>%</a:t>
            </a:r>
          </a:p>
        </p:txBody>
      </p:sp>
      <p:pic>
        <p:nvPicPr>
          <p:cNvPr id="53250" name="Picture 2" descr="http://static.tumblr.com/3lkwvl6/zc9lyzgfp/12428065451316964828simple_crown_icon.sv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798902" y="1240346"/>
            <a:ext cx="576064" cy="576064"/>
          </a:xfrm>
          <a:prstGeom prst="rect">
            <a:avLst/>
          </a:prstGeom>
          <a:noFill/>
        </p:spPr>
      </p:pic>
      <p:cxnSp>
        <p:nvCxnSpPr>
          <p:cNvPr id="25" name="Rechte verbindingslijn 24"/>
          <p:cNvCxnSpPr/>
          <p:nvPr/>
        </p:nvCxnSpPr>
        <p:spPr>
          <a:xfrm flipH="1">
            <a:off x="5098390" y="3040546"/>
            <a:ext cx="9361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/>
          <p:cNvCxnSpPr/>
          <p:nvPr/>
        </p:nvCxnSpPr>
        <p:spPr>
          <a:xfrm flipH="1" flipV="1">
            <a:off x="5098390" y="2032434"/>
            <a:ext cx="11456" cy="10081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33</a:t>
            </a:fld>
            <a:endParaRPr lang="nl-NL"/>
          </a:p>
        </p:txBody>
      </p:sp>
      <p:pic>
        <p:nvPicPr>
          <p:cNvPr id="18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1324" y="0"/>
            <a:ext cx="3221502" cy="6858000"/>
          </a:xfrm>
          <a:prstGeom prst="rect">
            <a:avLst/>
          </a:prstGeom>
          <a:noFill/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0016" y="5711299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4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539953" y="131435"/>
            <a:ext cx="7500063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AutoNum type="arabicPeriod"/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Voorrechten van de geestelijken: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1% van de bevolking, maar 10% van het land in bezit.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Hoefden geen belasting te betalen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Voorrechten adel: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1,5% van de bevolking, maar 20% van het land in bezit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Betaalden maar weinig belasting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Hadden alle belangrijke functies in handen</a:t>
            </a: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34</a:t>
            </a:fld>
            <a:endParaRPr lang="nl-NL"/>
          </a:p>
        </p:txBody>
      </p:sp>
      <p:pic>
        <p:nvPicPr>
          <p:cNvPr id="18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816" y="4155454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0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539953" y="131435"/>
            <a:ext cx="750006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Klachten van de boeren:</a:t>
            </a: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Willen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meer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land en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eerlijke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belasting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Boeren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waren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vrij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maar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hadden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toch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verplichtingen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aan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adel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: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Verplicht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onderhoud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aan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wegen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en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bruggen</a:t>
            </a:r>
            <a:endParaRPr lang="en-US" sz="2000" dirty="0" smtClean="0">
              <a:solidFill>
                <a:schemeClr val="bg1"/>
              </a:solidFill>
              <a:cs typeface="Arial" charset="0"/>
            </a:endParaRP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Verplicht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gebruik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van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molens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en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bakkerijen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tegen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betaling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35</a:t>
            </a:fld>
            <a:endParaRPr lang="nl-NL"/>
          </a:p>
        </p:txBody>
      </p:sp>
      <p:pic>
        <p:nvPicPr>
          <p:cNvPr id="18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816" y="4155454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539953" y="131435"/>
            <a:ext cx="7500063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Klachten van de stedelijke bevolking:</a:t>
            </a: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Werkten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in </a:t>
            </a:r>
            <a:r>
              <a:rPr lang="en-US" sz="2000" u="sng" dirty="0" err="1" smtClean="0">
                <a:solidFill>
                  <a:schemeClr val="bg1"/>
                </a:solidFill>
                <a:cs typeface="Arial" charset="0"/>
              </a:rPr>
              <a:t>nijverheid</a:t>
            </a:r>
            <a:r>
              <a:rPr lang="en-US" sz="2000" u="sng" dirty="0" smtClean="0">
                <a:solidFill>
                  <a:schemeClr val="bg1"/>
                </a:solidFill>
                <a:cs typeface="Arial" charset="0"/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Moesten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hard en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lang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werken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voor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weinig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loon.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Klachten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van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rijke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stedelijke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burgers: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Hadden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geen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belangrijke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functies</a:t>
            </a:r>
            <a:endParaRPr lang="en-US" sz="2000" dirty="0" smtClean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Betaalden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veel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belasting</a:t>
            </a:r>
            <a:endParaRPr lang="en-US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Geen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vrijheid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van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meningsuiting</a:t>
            </a:r>
            <a:r>
              <a:rPr lang="en-US" sz="2000" dirty="0" smtClean="0">
                <a:solidFill>
                  <a:schemeClr val="bg1"/>
                </a:solidFill>
                <a:cs typeface="Arial" charset="0"/>
              </a:rPr>
              <a:t> of </a:t>
            </a:r>
            <a:r>
              <a:rPr lang="en-US" sz="2000" dirty="0" err="1" smtClean="0">
                <a:solidFill>
                  <a:schemeClr val="bg1"/>
                </a:solidFill>
                <a:cs typeface="Arial" charset="0"/>
              </a:rPr>
              <a:t>drukpers</a:t>
            </a:r>
            <a:endParaRPr lang="en-US" sz="2000" dirty="0" smtClean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sz="2000" dirty="0" smtClean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36</a:t>
            </a:fld>
            <a:endParaRPr lang="nl-NL"/>
          </a:p>
        </p:txBody>
      </p:sp>
      <p:pic>
        <p:nvPicPr>
          <p:cNvPr id="18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816" y="4278284"/>
            <a:ext cx="1151984" cy="1071128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9075761" y="2634475"/>
            <a:ext cx="2688609" cy="11403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De Verlichting</a:t>
            </a:r>
            <a:endParaRPr lang="nl-NL" dirty="0"/>
          </a:p>
        </p:txBody>
      </p:sp>
      <p:cxnSp>
        <p:nvCxnSpPr>
          <p:cNvPr id="5" name="Rechte verbindingslijn met pijl 4"/>
          <p:cNvCxnSpPr/>
          <p:nvPr/>
        </p:nvCxnSpPr>
        <p:spPr>
          <a:xfrm flipH="1">
            <a:off x="8079475" y="3429000"/>
            <a:ext cx="117370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0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539953" y="131435"/>
            <a:ext cx="750006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nl-NL" sz="2000" dirty="0" smtClean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Invloed van de verlichting:</a:t>
            </a:r>
          </a:p>
          <a:p>
            <a:pPr>
              <a:spcBef>
                <a:spcPct val="50000"/>
              </a:spcBef>
            </a:pPr>
            <a:endParaRPr lang="nl-NL" sz="2000" dirty="0" smtClean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Kerk en staat hielden in de gaten wat mensen zeiden: </a:t>
            </a:r>
            <a:r>
              <a:rPr lang="nl-NL" sz="2000" u="sng" dirty="0" smtClean="0">
                <a:solidFill>
                  <a:schemeClr val="bg1"/>
                </a:solidFill>
                <a:cs typeface="Arial" charset="0"/>
              </a:rPr>
              <a:t>censuur</a:t>
            </a: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nl-NL" sz="2000" dirty="0" smtClean="0">
                <a:solidFill>
                  <a:schemeClr val="bg1"/>
                </a:solidFill>
                <a:cs typeface="Arial" charset="0"/>
              </a:rPr>
              <a:t>Toch lukte het om de ideeën van de verlichting te verspreiden in Frankrijk.</a:t>
            </a:r>
            <a:endParaRPr lang="nl-NL" sz="2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37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8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816" y="2685980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539953" y="131435"/>
            <a:ext cx="750006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sz="2400" dirty="0" smtClean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Beschrijf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in 20 </a:t>
            </a: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stappen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het </a:t>
            </a: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verloop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van de </a:t>
            </a: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Franse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Revolutie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Schrijf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in je </a:t>
            </a: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schrift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: </a:t>
            </a:r>
            <a:r>
              <a:rPr lang="en-US" sz="2400" i="1" dirty="0" smtClean="0">
                <a:solidFill>
                  <a:schemeClr val="bg1"/>
                </a:solidFill>
                <a:cs typeface="Arial" charset="0"/>
              </a:rPr>
              <a:t>P4: </a:t>
            </a:r>
            <a:r>
              <a:rPr lang="en-US" sz="2400" i="1" dirty="0" err="1" smtClean="0">
                <a:solidFill>
                  <a:schemeClr val="bg1"/>
                </a:solidFill>
                <a:cs typeface="Arial" charset="0"/>
              </a:rPr>
              <a:t>verloop</a:t>
            </a:r>
            <a:r>
              <a:rPr lang="en-US" sz="2400" i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cs typeface="Arial" charset="0"/>
              </a:rPr>
              <a:t>Franse</a:t>
            </a:r>
            <a:r>
              <a:rPr lang="en-US" sz="2400" i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cs typeface="Arial" charset="0"/>
              </a:rPr>
              <a:t>revolutie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.</a:t>
            </a:r>
            <a:endParaRPr lang="en-US" sz="2400" dirty="0">
              <a:solidFill>
                <a:schemeClr val="bg1"/>
              </a:solidFill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Begin met </a:t>
            </a:r>
            <a:r>
              <a:rPr lang="en-US" sz="2400" i="1" dirty="0" err="1" smtClean="0">
                <a:solidFill>
                  <a:schemeClr val="bg1"/>
                </a:solidFill>
                <a:cs typeface="Arial" charset="0"/>
              </a:rPr>
              <a:t>stap</a:t>
            </a:r>
            <a:r>
              <a:rPr lang="en-US" sz="2400" i="1" dirty="0" smtClean="0">
                <a:solidFill>
                  <a:schemeClr val="bg1"/>
                </a:solidFill>
                <a:cs typeface="Arial" charset="0"/>
              </a:rPr>
              <a:t> 1: </a:t>
            </a:r>
            <a:r>
              <a:rPr lang="en-US" sz="2400" i="1" dirty="0" err="1" smtClean="0">
                <a:solidFill>
                  <a:schemeClr val="bg1"/>
                </a:solidFill>
                <a:cs typeface="Arial" charset="0"/>
              </a:rPr>
              <a:t>Koning</a:t>
            </a:r>
            <a:r>
              <a:rPr lang="en-US" sz="2400" i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i="1" u="sng" dirty="0" err="1" smtClean="0">
                <a:solidFill>
                  <a:schemeClr val="bg1"/>
                </a:solidFill>
                <a:cs typeface="Arial" charset="0"/>
              </a:rPr>
              <a:t>Lodewijk</a:t>
            </a:r>
            <a:r>
              <a:rPr lang="en-US" sz="2400" i="1" u="sng" dirty="0" smtClean="0">
                <a:solidFill>
                  <a:schemeClr val="bg1"/>
                </a:solidFill>
                <a:cs typeface="Arial" charset="0"/>
              </a:rPr>
              <a:t> XVI </a:t>
            </a:r>
            <a:r>
              <a:rPr lang="en-US" sz="2400" i="1" dirty="0" err="1" smtClean="0">
                <a:solidFill>
                  <a:schemeClr val="bg1"/>
                </a:solidFill>
                <a:cs typeface="Arial" charset="0"/>
              </a:rPr>
              <a:t>roept</a:t>
            </a:r>
            <a:r>
              <a:rPr lang="en-US" sz="2400" i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i="1" u="sng" dirty="0" err="1" smtClean="0">
                <a:solidFill>
                  <a:schemeClr val="bg1"/>
                </a:solidFill>
                <a:cs typeface="Arial" charset="0"/>
              </a:rPr>
              <a:t>staten-generaal</a:t>
            </a:r>
            <a:r>
              <a:rPr lang="en-US" sz="2400" i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cs typeface="Arial" charset="0"/>
              </a:rPr>
              <a:t>bijeen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Eindig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bij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cs typeface="Arial" charset="0"/>
              </a:rPr>
              <a:t>stap</a:t>
            </a:r>
            <a:r>
              <a:rPr lang="en-US" sz="2400" i="1" dirty="0" smtClean="0">
                <a:solidFill>
                  <a:schemeClr val="bg1"/>
                </a:solidFill>
                <a:cs typeface="Arial" charset="0"/>
              </a:rPr>
              <a:t> 20: </a:t>
            </a:r>
            <a:r>
              <a:rPr lang="en-US" sz="2400" i="1" dirty="0" err="1" smtClean="0">
                <a:solidFill>
                  <a:schemeClr val="bg1"/>
                </a:solidFill>
                <a:cs typeface="Arial" charset="0"/>
              </a:rPr>
              <a:t>Lodewijk</a:t>
            </a:r>
            <a:r>
              <a:rPr lang="en-US" sz="2400" i="1" dirty="0" smtClean="0">
                <a:solidFill>
                  <a:schemeClr val="bg1"/>
                </a:solidFill>
                <a:cs typeface="Arial" charset="0"/>
              </a:rPr>
              <a:t> XVI </a:t>
            </a:r>
            <a:r>
              <a:rPr lang="en-US" sz="2400" i="1" dirty="0" err="1" smtClean="0">
                <a:solidFill>
                  <a:schemeClr val="bg1"/>
                </a:solidFill>
                <a:cs typeface="Arial" charset="0"/>
              </a:rPr>
              <a:t>onthoofd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Gebruik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in je </a:t>
            </a: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stappen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zoveel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mogelijk</a:t>
            </a:r>
            <a:r>
              <a:rPr lang="en-US" sz="2400" dirty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  <a:cs typeface="Arial" charset="0"/>
              </a:rPr>
              <a:t>jaartallen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2400" u="sng" dirty="0" err="1" smtClean="0">
                <a:solidFill>
                  <a:schemeClr val="bg1"/>
                </a:solidFill>
                <a:cs typeface="Arial" charset="0"/>
              </a:rPr>
              <a:t>begrippen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en </a:t>
            </a:r>
            <a:r>
              <a:rPr lang="en-US" sz="2400" u="sng" dirty="0" err="1" smtClean="0">
                <a:solidFill>
                  <a:schemeClr val="bg1"/>
                </a:solidFill>
                <a:cs typeface="Arial" charset="0"/>
              </a:rPr>
              <a:t>personen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onderstreep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cs typeface="Arial" charset="0"/>
              </a:rPr>
              <a:t>ze</a:t>
            </a: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)</a:t>
            </a:r>
          </a:p>
          <a:p>
            <a:pPr>
              <a:spcBef>
                <a:spcPct val="50000"/>
              </a:spcBef>
            </a:pPr>
            <a:endParaRPr lang="en-US" sz="2400" dirty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sz="2400" dirty="0" smtClean="0">
              <a:solidFill>
                <a:schemeClr val="bg1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chemeClr val="bg1"/>
                </a:solidFill>
                <a:cs typeface="Arial" charset="0"/>
              </a:rPr>
              <a:t> </a:t>
            </a:r>
            <a:endParaRPr lang="nl-NL" sz="24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400" smtClean="0">
                <a:solidFill>
                  <a:schemeClr val="bg1"/>
                </a:solidFill>
              </a:rPr>
              <a:t>38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8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1296" y="3309823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2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658125" y="311989"/>
            <a:ext cx="576064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Financiële </a:t>
            </a:r>
            <a:r>
              <a:rPr lang="nl-NL" sz="2000" dirty="0">
                <a:solidFill>
                  <a:schemeClr val="bg1"/>
                </a:solidFill>
              </a:rPr>
              <a:t>problemen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nl-NL" sz="2000" dirty="0" err="1">
                <a:solidFill>
                  <a:schemeClr val="bg1"/>
                </a:solidFill>
              </a:rPr>
              <a:t>Versailles</a:t>
            </a: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nl-NL" sz="2000" dirty="0">
                <a:solidFill>
                  <a:schemeClr val="bg1"/>
                </a:solidFill>
              </a:rPr>
              <a:t>Oorlogen 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nl-NL" sz="2000" dirty="0">
                <a:solidFill>
                  <a:schemeClr val="bg1"/>
                </a:solidFill>
              </a:rPr>
              <a:t>Hofhouding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nl-NL" sz="2000" dirty="0">
                <a:solidFill>
                  <a:schemeClr val="bg1"/>
                </a:solidFill>
              </a:rPr>
              <a:t>Voorrechten 1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en 2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stand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nl-NL" sz="2000" u="sng" dirty="0" smtClean="0">
                <a:solidFill>
                  <a:schemeClr val="bg1"/>
                </a:solidFill>
              </a:rPr>
              <a:t>Misoogst</a:t>
            </a:r>
            <a:r>
              <a:rPr lang="nl-NL" sz="2000" dirty="0" smtClean="0">
                <a:solidFill>
                  <a:schemeClr val="bg1"/>
                </a:solidFill>
              </a:rPr>
              <a:t> in 1787-1788</a:t>
            </a: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upload.wikimedia.org/wikipedia/commons/f/f1/Chateau_Versailles_Galerie_des_Glaces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39813" y="2962035"/>
            <a:ext cx="4216581" cy="375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carlpepin.files.wordpress.com/2010/10/organisation5.jpg?w=396&amp;h=2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4706" y="983277"/>
            <a:ext cx="5471837" cy="35923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75431" y="6356350"/>
            <a:ext cx="2743200" cy="365125"/>
          </a:xfrm>
        </p:spPr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39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4705" y="4930444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28831" y="6296568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upload.wikimedia.org/wikipedia/commons/f/f2/Nikolaus_Koperniku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668" y="778725"/>
            <a:ext cx="4535222" cy="52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723332" y="4111043"/>
            <a:ext cx="1661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chemeClr val="bg1"/>
                </a:solidFill>
              </a:rPr>
              <a:t>Copernicus</a:t>
            </a:r>
            <a:endParaRPr lang="nl-NL" sz="2400" dirty="0" smtClean="0">
              <a:solidFill>
                <a:schemeClr val="bg1"/>
              </a:solidFill>
            </a:endParaRP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1473 - 1543</a:t>
            </a:r>
          </a:p>
        </p:txBody>
      </p:sp>
      <p:sp>
        <p:nvSpPr>
          <p:cNvPr id="13" name="Wolkvormige toelichting 12"/>
          <p:cNvSpPr/>
          <p:nvPr/>
        </p:nvSpPr>
        <p:spPr>
          <a:xfrm>
            <a:off x="8947215" y="331375"/>
            <a:ext cx="2998041" cy="2440854"/>
          </a:xfrm>
          <a:prstGeom prst="cloudCallout">
            <a:avLst>
              <a:gd name="adj1" fmla="val -92892"/>
              <a:gd name="adj2" fmla="val 7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000" i="1" dirty="0" smtClean="0">
              <a:solidFill>
                <a:schemeClr val="tx1"/>
              </a:solidFill>
            </a:endParaRPr>
          </a:p>
          <a:p>
            <a:pPr algn="ctr"/>
            <a:r>
              <a:rPr lang="nl-NL" sz="2000" i="1" dirty="0" smtClean="0">
                <a:solidFill>
                  <a:schemeClr val="tx1"/>
                </a:solidFill>
              </a:rPr>
              <a:t>Volgens mij beweegt alles behalve de zon. Alleen deze staat stil.</a:t>
            </a:r>
            <a:endParaRPr lang="nl-NL" sz="2000" i="1" dirty="0">
              <a:solidFill>
                <a:schemeClr val="tx1"/>
              </a:solidFill>
            </a:endParaRPr>
          </a:p>
          <a:p>
            <a:pPr algn="ctr"/>
            <a:endParaRPr lang="nl-NL" sz="2000" i="1" dirty="0">
              <a:solidFill>
                <a:schemeClr val="tx1"/>
              </a:solidFill>
            </a:endParaRPr>
          </a:p>
        </p:txBody>
      </p:sp>
      <p:sp>
        <p:nvSpPr>
          <p:cNvPr id="14" name="Wolkvormige toelichting 13"/>
          <p:cNvSpPr/>
          <p:nvPr/>
        </p:nvSpPr>
        <p:spPr>
          <a:xfrm>
            <a:off x="118016" y="464024"/>
            <a:ext cx="3394909" cy="1841774"/>
          </a:xfrm>
          <a:prstGeom prst="cloudCallout">
            <a:avLst>
              <a:gd name="adj1" fmla="val 69519"/>
              <a:gd name="adj2" fmla="val 20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000" i="1" dirty="0">
              <a:solidFill>
                <a:schemeClr val="tx1"/>
              </a:solidFill>
            </a:endParaRPr>
          </a:p>
          <a:p>
            <a:pPr algn="ctr"/>
            <a:r>
              <a:rPr lang="nl-NL" sz="2000" i="1" dirty="0" smtClean="0">
                <a:solidFill>
                  <a:schemeClr val="tx1"/>
                </a:solidFill>
              </a:rPr>
              <a:t>Staat de aarde stil? Of staat het heelal stil?</a:t>
            </a:r>
            <a:endParaRPr lang="nl-NL" sz="2000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6" y="5311372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9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535294" y="871547"/>
            <a:ext cx="395732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Oplossing volgens Lodewijk XVI: meer belasting.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Hij riep </a:t>
            </a:r>
            <a:r>
              <a:rPr lang="nl-NL" sz="2000" dirty="0">
                <a:solidFill>
                  <a:schemeClr val="bg1"/>
                </a:solidFill>
              </a:rPr>
              <a:t>de </a:t>
            </a:r>
            <a:r>
              <a:rPr lang="nl-NL" sz="2000" u="sng" dirty="0">
                <a:solidFill>
                  <a:schemeClr val="bg1"/>
                </a:solidFill>
              </a:rPr>
              <a:t>Staten-Generaal</a:t>
            </a:r>
            <a:r>
              <a:rPr lang="nl-NL" sz="2000" dirty="0">
                <a:solidFill>
                  <a:schemeClr val="bg1"/>
                </a:solidFill>
              </a:rPr>
              <a:t> bij elkaar. (Voor het eerst sinds 1614)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>
                <a:solidFill>
                  <a:schemeClr val="bg1"/>
                </a:solidFill>
              </a:rPr>
              <a:t>Alle drie de standen waren uitgenodigd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>
                <a:solidFill>
                  <a:schemeClr val="bg1"/>
                </a:solidFill>
              </a:rPr>
              <a:t>Zij </a:t>
            </a:r>
            <a:r>
              <a:rPr lang="nl-NL" sz="2000" dirty="0" smtClean="0">
                <a:solidFill>
                  <a:schemeClr val="bg1"/>
                </a:solidFill>
              </a:rPr>
              <a:t>namen </a:t>
            </a:r>
            <a:r>
              <a:rPr lang="nl-NL" sz="2000" u="sng" dirty="0">
                <a:solidFill>
                  <a:schemeClr val="bg1"/>
                </a:solidFill>
              </a:rPr>
              <a:t>cahiers des </a:t>
            </a:r>
            <a:r>
              <a:rPr lang="nl-NL" sz="2000" u="sng" dirty="0" err="1">
                <a:solidFill>
                  <a:schemeClr val="bg1"/>
                </a:solidFill>
              </a:rPr>
              <a:t>doléances</a:t>
            </a:r>
            <a:r>
              <a:rPr lang="nl-NL" sz="2000" u="sng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mee </a:t>
            </a:r>
            <a:r>
              <a:rPr lang="nl-NL" sz="2000" dirty="0">
                <a:solidFill>
                  <a:schemeClr val="bg1"/>
                </a:solidFill>
              </a:rPr>
              <a:t>-&gt; brieven met klachten </a:t>
            </a:r>
            <a:r>
              <a:rPr lang="nl-NL" sz="2000" dirty="0" smtClean="0">
                <a:solidFill>
                  <a:schemeClr val="bg1"/>
                </a:solidFill>
              </a:rPr>
              <a:t>van Fransen uit hun gebied</a:t>
            </a: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40</a:t>
            </a:fld>
            <a:endParaRPr lang="nl-NL"/>
          </a:p>
        </p:txBody>
      </p:sp>
      <p:pic>
        <p:nvPicPr>
          <p:cNvPr id="7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637" y="4971065"/>
            <a:ext cx="1151984" cy="1071128"/>
          </a:xfrm>
          <a:prstGeom prst="rect">
            <a:avLst/>
          </a:prstGeom>
        </p:spPr>
      </p:pic>
      <p:sp>
        <p:nvSpPr>
          <p:cNvPr id="6" name="Tijdelijke aanduiding voor dianummer 2"/>
          <p:cNvSpPr txBox="1">
            <a:spLocks/>
          </p:cNvSpPr>
          <p:nvPr/>
        </p:nvSpPr>
        <p:spPr>
          <a:xfrm>
            <a:off x="857543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pPr/>
              <a:t>40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5/5b/Dol%C3%A9ancesS%C3%A9n%C3%A9gal2.jpg?uselang=f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6413" y="344228"/>
            <a:ext cx="4043475" cy="579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67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le:Estatesgenera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260648"/>
            <a:ext cx="9118496" cy="5733256"/>
          </a:xfrm>
          <a:prstGeom prst="rect">
            <a:avLst/>
          </a:prstGeom>
          <a:noFill/>
        </p:spPr>
      </p:pic>
      <p:sp>
        <p:nvSpPr>
          <p:cNvPr id="5" name="Rechthoek 4"/>
          <p:cNvSpPr/>
          <p:nvPr/>
        </p:nvSpPr>
        <p:spPr>
          <a:xfrm>
            <a:off x="3071664" y="6165304"/>
            <a:ext cx="6300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solidFill>
                  <a:schemeClr val="bg1"/>
                </a:solidFill>
                <a:cs typeface="Arial" charset="0"/>
              </a:rPr>
              <a:t>300 – 1</a:t>
            </a:r>
            <a:r>
              <a:rPr lang="nl-NL" sz="2400" baseline="30000" dirty="0">
                <a:solidFill>
                  <a:schemeClr val="bg1"/>
                </a:solidFill>
                <a:cs typeface="Arial" charset="0"/>
              </a:rPr>
              <a:t>e</a:t>
            </a:r>
            <a:r>
              <a:rPr lang="nl-NL" sz="2400" dirty="0">
                <a:solidFill>
                  <a:schemeClr val="bg1"/>
                </a:solidFill>
                <a:cs typeface="Arial" charset="0"/>
              </a:rPr>
              <a:t> stand	300 - 2</a:t>
            </a:r>
            <a:r>
              <a:rPr lang="nl-NL" sz="2400" baseline="30000" dirty="0">
                <a:solidFill>
                  <a:schemeClr val="bg1"/>
                </a:solidFill>
                <a:cs typeface="Arial" charset="0"/>
              </a:rPr>
              <a:t>e</a:t>
            </a:r>
            <a:r>
              <a:rPr lang="nl-NL" sz="2400" dirty="0">
                <a:solidFill>
                  <a:schemeClr val="bg1"/>
                </a:solidFill>
                <a:cs typeface="Arial" charset="0"/>
              </a:rPr>
              <a:t> stand	600 – 3</a:t>
            </a:r>
            <a:r>
              <a:rPr lang="nl-NL" sz="2400" baseline="30000" dirty="0">
                <a:solidFill>
                  <a:schemeClr val="bg1"/>
                </a:solidFill>
                <a:cs typeface="Arial" charset="0"/>
              </a:rPr>
              <a:t>e</a:t>
            </a:r>
            <a:r>
              <a:rPr lang="nl-NL" sz="2400" dirty="0">
                <a:solidFill>
                  <a:schemeClr val="bg1"/>
                </a:solidFill>
                <a:cs typeface="Arial" charset="0"/>
              </a:rPr>
              <a:t> stand</a:t>
            </a: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75431" y="6356350"/>
            <a:ext cx="2743200" cy="365125"/>
          </a:xfrm>
        </p:spPr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41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2700" y="5746424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6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616077" y="526933"/>
            <a:ext cx="6906946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000" dirty="0">
                <a:solidFill>
                  <a:schemeClr val="bg1"/>
                </a:solidFill>
              </a:rPr>
              <a:t>De 3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stand had de helft van de aanwezigheid maar hun stem telde maar voor 1/3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mee.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>
                <a:solidFill>
                  <a:schemeClr val="bg1"/>
                </a:solidFill>
              </a:rPr>
              <a:t>De 3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stand splitst zich af en vormde de </a:t>
            </a:r>
            <a:r>
              <a:rPr lang="nl-NL" sz="2000" u="sng" dirty="0">
                <a:solidFill>
                  <a:schemeClr val="bg1"/>
                </a:solidFill>
              </a:rPr>
              <a:t>Nationale Assemblee</a:t>
            </a:r>
            <a:r>
              <a:rPr lang="nl-NL" sz="2000" dirty="0">
                <a:solidFill>
                  <a:schemeClr val="bg1"/>
                </a:solidFill>
              </a:rPr>
              <a:t> (nationale vergadering. </a:t>
            </a:r>
          </a:p>
          <a:p>
            <a:pPr>
              <a:defRPr/>
            </a:pPr>
            <a:endParaRPr lang="nl-NL" sz="20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>
                <a:solidFill>
                  <a:schemeClr val="bg1"/>
                </a:solidFill>
              </a:rPr>
              <a:t>Andere standen waren ook welkom. 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>
                <a:solidFill>
                  <a:schemeClr val="bg1"/>
                </a:solidFill>
              </a:rPr>
              <a:t>De koning vreesde dat de 3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stand teveel macht zou krijgen en sloot de vergaderzaal.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031" y="2262448"/>
            <a:ext cx="1151984" cy="1071128"/>
          </a:xfrm>
          <a:prstGeom prst="rect">
            <a:avLst/>
          </a:prstGeom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75431" y="6356350"/>
            <a:ext cx="2743200" cy="365125"/>
          </a:xfrm>
        </p:spPr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42</a:t>
            </a:fld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4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www.dedoornick.nl/Portals/LINHAA/Doornick/images/Brenda/bestorming%20bastill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0" y="-1"/>
            <a:ext cx="9144000" cy="685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75431" y="6356350"/>
            <a:ext cx="2743200" cy="365125"/>
          </a:xfrm>
        </p:spPr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43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9039" y="550473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25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2207568" y="6093297"/>
            <a:ext cx="759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cs typeface="Arial" charset="0"/>
              </a:rPr>
              <a:t>De Assemblee vergaderde verder in een </a:t>
            </a:r>
            <a:r>
              <a:rPr lang="nl-NL" dirty="0" smtClean="0">
                <a:solidFill>
                  <a:schemeClr val="bg1"/>
                </a:solidFill>
                <a:cs typeface="Arial" charset="0"/>
              </a:rPr>
              <a:t>sporthal (kaatsbaan). Zij </a:t>
            </a:r>
            <a:r>
              <a:rPr lang="nl-NL" dirty="0">
                <a:solidFill>
                  <a:schemeClr val="bg1"/>
                </a:solidFill>
                <a:cs typeface="Arial" charset="0"/>
              </a:rPr>
              <a:t>gingen niet uit elkaar tot er een </a:t>
            </a:r>
            <a:r>
              <a:rPr lang="nl-NL" u="sng" dirty="0">
                <a:solidFill>
                  <a:schemeClr val="bg1"/>
                </a:solidFill>
                <a:cs typeface="Arial" charset="0"/>
              </a:rPr>
              <a:t>grondwet</a:t>
            </a:r>
            <a:r>
              <a:rPr lang="nl-NL" dirty="0">
                <a:solidFill>
                  <a:schemeClr val="bg1"/>
                </a:solidFill>
                <a:cs typeface="Arial" charset="0"/>
              </a:rPr>
              <a:t> voor Frankrijk was.</a:t>
            </a:r>
          </a:p>
        </p:txBody>
      </p:sp>
      <p:pic>
        <p:nvPicPr>
          <p:cNvPr id="60418" name="Picture 2" descr="http://upload.wikimedia.org/wikipedia/commons/6/6d/Le_Serment_du_Jeu_de_paum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5958348"/>
          </a:xfrm>
          <a:prstGeom prst="rect">
            <a:avLst/>
          </a:prstGeom>
          <a:noFill/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2008" y="5820786"/>
            <a:ext cx="1151984" cy="1071128"/>
          </a:xfrm>
          <a:prstGeom prst="rect">
            <a:avLst/>
          </a:prstGeom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130907" y="6354629"/>
            <a:ext cx="2743200" cy="365125"/>
          </a:xfrm>
        </p:spPr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44</a:t>
            </a:fld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4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707935" y="476771"/>
            <a:ext cx="635830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nl-NL" sz="2000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Lodewijk XVI probeerde de situatie in de hand te houden.</a:t>
            </a:r>
          </a:p>
          <a:p>
            <a:pPr>
              <a:defRPr/>
            </a:pPr>
            <a:endParaRPr lang="nl-NL" sz="20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 Stuurde zijn legers naar Parijs</a:t>
            </a:r>
          </a:p>
          <a:p>
            <a:pPr>
              <a:buFont typeface="Arial" pitchFamily="34" charset="0"/>
              <a:buChar char="•"/>
              <a:defRPr/>
            </a:pPr>
            <a:endParaRPr lang="nl-NL" sz="20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endParaRPr lang="nl-NL" sz="2000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Parijzenaren waren bang dat Lodewijk XVI de </a:t>
            </a:r>
            <a:r>
              <a:rPr lang="nl-NL" sz="2000" u="sng" dirty="0" smtClean="0">
                <a:solidFill>
                  <a:schemeClr val="bg1"/>
                </a:solidFill>
              </a:rPr>
              <a:t>Nationale Assemblee</a:t>
            </a:r>
            <a:r>
              <a:rPr lang="nl-NL" sz="2000" dirty="0" smtClean="0">
                <a:solidFill>
                  <a:schemeClr val="bg1"/>
                </a:solidFill>
              </a:rPr>
              <a:t> wilden tegenhouden: Grote Volksopstand.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674" y="2893436"/>
            <a:ext cx="1151984" cy="1071128"/>
          </a:xfrm>
          <a:prstGeom prst="rect">
            <a:avLst/>
          </a:prstGeom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75431" y="6356350"/>
            <a:ext cx="2743200" cy="365125"/>
          </a:xfrm>
        </p:spPr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45</a:t>
            </a:fld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3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55776" cy="6858000"/>
          </a:xfrm>
          <a:prstGeom prst="rect">
            <a:avLst/>
          </a:prstGeom>
          <a:noFill/>
        </p:spPr>
      </p:pic>
      <p:sp>
        <p:nvSpPr>
          <p:cNvPr id="8" name="Rechthoek 7"/>
          <p:cNvSpPr/>
          <p:nvPr/>
        </p:nvSpPr>
        <p:spPr>
          <a:xfrm>
            <a:off x="3607786" y="980727"/>
            <a:ext cx="2306125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De woedende menigte bestormde  </a:t>
            </a:r>
            <a:r>
              <a:rPr lang="nl-NL" sz="2000" dirty="0">
                <a:solidFill>
                  <a:schemeClr val="bg1"/>
                </a:solidFill>
              </a:rPr>
              <a:t>de </a:t>
            </a:r>
            <a:r>
              <a:rPr lang="nl-NL" sz="2000" u="sng" dirty="0">
                <a:solidFill>
                  <a:schemeClr val="bg1"/>
                </a:solidFill>
              </a:rPr>
              <a:t>Bastille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14 </a:t>
            </a:r>
            <a:r>
              <a:rPr lang="en-US" sz="2000" dirty="0" err="1">
                <a:solidFill>
                  <a:schemeClr val="bg1"/>
                </a:solidFill>
              </a:rPr>
              <a:t>juli</a:t>
            </a:r>
            <a:r>
              <a:rPr lang="en-US" sz="2000" dirty="0">
                <a:solidFill>
                  <a:schemeClr val="bg1"/>
                </a:solidFill>
              </a:rPr>
              <a:t> 1789 (</a:t>
            </a:r>
            <a:r>
              <a:rPr lang="en-US" sz="2000" dirty="0" err="1">
                <a:solidFill>
                  <a:schemeClr val="bg1"/>
                </a:solidFill>
              </a:rPr>
              <a:t>Quatorze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juillet</a:t>
            </a:r>
            <a:r>
              <a:rPr lang="en-US" sz="2000" dirty="0" smtClean="0">
                <a:solidFill>
                  <a:schemeClr val="bg1"/>
                </a:solidFill>
              </a:rPr>
              <a:t>):</a:t>
            </a:r>
            <a:br>
              <a:rPr lang="en-US" sz="2000" dirty="0" smtClean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u="sng" dirty="0">
                <a:solidFill>
                  <a:schemeClr val="bg1"/>
                </a:solidFill>
              </a:rPr>
              <a:t>B</a:t>
            </a:r>
            <a:r>
              <a:rPr lang="en-US" sz="2000" u="sng" dirty="0" smtClean="0">
                <a:solidFill>
                  <a:schemeClr val="bg1"/>
                </a:solidFill>
              </a:rPr>
              <a:t>egin </a:t>
            </a:r>
            <a:r>
              <a:rPr lang="en-US" sz="2000" u="sng" dirty="0" err="1" smtClean="0">
                <a:solidFill>
                  <a:schemeClr val="bg1"/>
                </a:solidFill>
              </a:rPr>
              <a:t>Franse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revolutie</a:t>
            </a:r>
            <a:r>
              <a:rPr lang="en-US" sz="2000" u="sng" dirty="0" smtClean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Lodewijk </a:t>
            </a:r>
            <a:r>
              <a:rPr lang="nl-NL" sz="2000" dirty="0">
                <a:solidFill>
                  <a:schemeClr val="bg1"/>
                </a:solidFill>
              </a:rPr>
              <a:t>XVI was de macht over</a:t>
            </a:r>
          </a:p>
          <a:p>
            <a:pPr>
              <a:defRPr/>
            </a:pPr>
            <a:r>
              <a:rPr lang="nl-NL" sz="2000" dirty="0">
                <a:solidFill>
                  <a:schemeClr val="bg1"/>
                </a:solidFill>
              </a:rPr>
              <a:t>Parijs definitief kwijt.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http://www.dedoornick.nl/Portals/LINHAA/Doornick/images/Brenda/bestorming%20bastille.bmp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03222" y="1355674"/>
            <a:ext cx="5222752" cy="391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169" y="3632430"/>
            <a:ext cx="1151984" cy="1071128"/>
          </a:xfrm>
          <a:prstGeom prst="rect">
            <a:avLst/>
          </a:prstGeom>
        </p:spPr>
      </p:pic>
      <p:pic>
        <p:nvPicPr>
          <p:cNvPr id="10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sp>
        <p:nvSpPr>
          <p:cNvPr id="11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75431" y="6356350"/>
            <a:ext cx="2743200" cy="365125"/>
          </a:xfrm>
        </p:spPr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46</a:t>
            </a:fld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29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www.dedoornick.nl/Portals/LINHAA/Doornick/images/Brenda/bestorming%20bastill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0" y="-1"/>
            <a:ext cx="9144000" cy="685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75431" y="6356350"/>
            <a:ext cx="2743200" cy="365125"/>
          </a:xfrm>
        </p:spPr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47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9039" y="550473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0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75431" y="6356350"/>
            <a:ext cx="2743200" cy="365125"/>
          </a:xfrm>
        </p:spPr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48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1/1b/Colonne_de_Juillet_0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8620" y="0"/>
            <a:ext cx="6878472" cy="687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7092" y="5559330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313215" y="980729"/>
            <a:ext cx="347947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000" b="1" dirty="0">
                <a:solidFill>
                  <a:schemeClr val="bg1"/>
                </a:solidFill>
              </a:rPr>
              <a:t>Zomer </a:t>
            </a:r>
            <a:r>
              <a:rPr lang="nl-NL" sz="2000" b="1" dirty="0" smtClean="0">
                <a:solidFill>
                  <a:schemeClr val="bg1"/>
                </a:solidFill>
              </a:rPr>
              <a:t>1789</a:t>
            </a:r>
            <a:r>
              <a:rPr lang="nl-NL" sz="2000" dirty="0" smtClean="0">
                <a:solidFill>
                  <a:schemeClr val="bg1"/>
                </a:solidFill>
              </a:rPr>
              <a:t>: </a:t>
            </a:r>
            <a:r>
              <a:rPr lang="nl-NL" sz="2000" i="1" dirty="0" smtClean="0">
                <a:solidFill>
                  <a:schemeClr val="bg1"/>
                </a:solidFill>
              </a:rPr>
              <a:t>Le </a:t>
            </a:r>
            <a:r>
              <a:rPr lang="nl-NL" sz="2000" i="1" dirty="0">
                <a:solidFill>
                  <a:schemeClr val="bg1"/>
                </a:solidFill>
              </a:rPr>
              <a:t>Grande Peur </a:t>
            </a:r>
            <a:r>
              <a:rPr lang="nl-NL" sz="2000" dirty="0">
                <a:solidFill>
                  <a:schemeClr val="bg1"/>
                </a:solidFill>
              </a:rPr>
              <a:t>(de Grote Angst</a:t>
            </a:r>
            <a:r>
              <a:rPr lang="nl-NL" sz="2000" dirty="0" smtClean="0">
                <a:solidFill>
                  <a:schemeClr val="bg1"/>
                </a:solidFill>
              </a:rPr>
              <a:t>). Angst dat adel en geestelijken de revolutie zouden stoppen.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Gevolg: vernieling </a:t>
            </a:r>
            <a:r>
              <a:rPr lang="nl-NL" sz="2000" dirty="0">
                <a:solidFill>
                  <a:schemeClr val="bg1"/>
                </a:solidFill>
              </a:rPr>
              <a:t>van kloosters en kastelen in heel Frankrijk.</a:t>
            </a:r>
          </a:p>
          <a:p>
            <a:pPr>
              <a:defRPr/>
            </a:pPr>
            <a:endParaRPr lang="nl-NL" sz="2000" i="1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i="1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i="1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i="1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De</a:t>
            </a:r>
            <a:r>
              <a:rPr lang="nl-NL" sz="2000" i="1" dirty="0" smtClean="0">
                <a:solidFill>
                  <a:schemeClr val="bg1"/>
                </a:solidFill>
              </a:rPr>
              <a:t> </a:t>
            </a:r>
            <a:r>
              <a:rPr lang="nl-NL" sz="2000" dirty="0">
                <a:solidFill>
                  <a:schemeClr val="bg1"/>
                </a:solidFill>
              </a:rPr>
              <a:t>Nationale Assemblee </a:t>
            </a:r>
            <a:r>
              <a:rPr lang="nl-NL" sz="2000" dirty="0" smtClean="0">
                <a:solidFill>
                  <a:schemeClr val="bg1"/>
                </a:solidFill>
              </a:rPr>
              <a:t>moest </a:t>
            </a:r>
            <a:r>
              <a:rPr lang="nl-NL" sz="2000" dirty="0">
                <a:solidFill>
                  <a:schemeClr val="bg1"/>
                </a:solidFill>
              </a:rPr>
              <a:t>maatregelen </a:t>
            </a:r>
            <a:r>
              <a:rPr lang="nl-NL" sz="2000" dirty="0" smtClean="0">
                <a:solidFill>
                  <a:schemeClr val="bg1"/>
                </a:solidFill>
              </a:rPr>
              <a:t>nemen om </a:t>
            </a:r>
            <a:r>
              <a:rPr lang="nl-NL" sz="2000" dirty="0">
                <a:solidFill>
                  <a:schemeClr val="bg1"/>
                </a:solidFill>
              </a:rPr>
              <a:t>de rust te bewaken.</a:t>
            </a:r>
          </a:p>
          <a:p>
            <a:pPr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131" y="3235294"/>
            <a:ext cx="1151984" cy="1071128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3883231" y="3138198"/>
            <a:ext cx="29094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endParaRPr lang="nl-NL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75431" y="6356350"/>
            <a:ext cx="2743200" cy="365125"/>
          </a:xfrm>
        </p:spPr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49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histoire-fr.com/images/grande_peur_1789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3313" y="1712734"/>
            <a:ext cx="4702737" cy="30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4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28831" y="6296568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upload.wikimedia.org/wikipedia/commons/d/d4/Justus_Sustermans_-_Portrait_of_Galileo_Galilei,_1636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6050" y="464024"/>
            <a:ext cx="4480979" cy="569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723332" y="4111043"/>
            <a:ext cx="1899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chemeClr val="bg1"/>
                </a:solidFill>
              </a:rPr>
              <a:t>Galileo</a:t>
            </a:r>
            <a:r>
              <a:rPr lang="nl-NL" sz="2400" dirty="0" smtClean="0">
                <a:solidFill>
                  <a:schemeClr val="bg1"/>
                </a:solidFill>
              </a:rPr>
              <a:t> Galilei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1564 - 1642</a:t>
            </a:r>
          </a:p>
        </p:txBody>
      </p:sp>
      <p:sp>
        <p:nvSpPr>
          <p:cNvPr id="13" name="Wolkvormige toelichting 12"/>
          <p:cNvSpPr/>
          <p:nvPr/>
        </p:nvSpPr>
        <p:spPr>
          <a:xfrm>
            <a:off x="8947216" y="331374"/>
            <a:ext cx="3244784" cy="3108511"/>
          </a:xfrm>
          <a:prstGeom prst="cloudCallout">
            <a:avLst>
              <a:gd name="adj1" fmla="val -92892"/>
              <a:gd name="adj2" fmla="val 7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nl-NL" sz="2000" i="1" dirty="0" smtClean="0">
              <a:solidFill>
                <a:schemeClr val="tx1"/>
              </a:solidFill>
            </a:endParaRPr>
          </a:p>
          <a:p>
            <a:r>
              <a:rPr lang="nl-NL" sz="2000" i="1" dirty="0" smtClean="0">
                <a:solidFill>
                  <a:schemeClr val="tx1"/>
                </a:solidFill>
              </a:rPr>
              <a:t>Met behulp van wiskunde en experimenten toon ik aan dat de aarde beweegt, en wel om de zon.</a:t>
            </a:r>
            <a:endParaRPr lang="nl-NL" sz="2000" i="1" dirty="0">
              <a:solidFill>
                <a:schemeClr val="tx1"/>
              </a:solidFill>
            </a:endParaRPr>
          </a:p>
          <a:p>
            <a:endParaRPr lang="nl-NL" sz="2000" i="1" dirty="0">
              <a:solidFill>
                <a:schemeClr val="tx1"/>
              </a:solidFill>
            </a:endParaRPr>
          </a:p>
        </p:txBody>
      </p:sp>
      <p:sp>
        <p:nvSpPr>
          <p:cNvPr id="14" name="Wolkvormige toelichting 13"/>
          <p:cNvSpPr/>
          <p:nvPr/>
        </p:nvSpPr>
        <p:spPr>
          <a:xfrm>
            <a:off x="118016" y="464024"/>
            <a:ext cx="3452498" cy="2090490"/>
          </a:xfrm>
          <a:prstGeom prst="cloudCallout">
            <a:avLst>
              <a:gd name="adj1" fmla="val 69519"/>
              <a:gd name="adj2" fmla="val 20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000" i="1" dirty="0">
              <a:solidFill>
                <a:schemeClr val="tx1"/>
              </a:solidFill>
            </a:endParaRPr>
          </a:p>
          <a:p>
            <a:pPr algn="ctr"/>
            <a:r>
              <a:rPr lang="nl-NL" sz="2000" i="1" dirty="0" err="1" smtClean="0">
                <a:solidFill>
                  <a:schemeClr val="tx1"/>
                </a:solidFill>
              </a:rPr>
              <a:t>Copernicus</a:t>
            </a:r>
            <a:r>
              <a:rPr lang="nl-NL" sz="2000" i="1" dirty="0" smtClean="0">
                <a:solidFill>
                  <a:schemeClr val="tx1"/>
                </a:solidFill>
              </a:rPr>
              <a:t> zegt dat de zon in het midden staat, hoe kan ik dit bewijzen?</a:t>
            </a:r>
            <a:endParaRPr lang="nl-NL" sz="2000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6" y="5311372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1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441532" y="1075731"/>
            <a:ext cx="372354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1789: Verklaring van de Rechten van de Mens en de Burger</a:t>
            </a: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Ideeën van de verlichting vastgelegd</a:t>
            </a:r>
          </a:p>
          <a:p>
            <a:pPr>
              <a:defRPr/>
            </a:pPr>
            <a:endParaRPr lang="nl-NL" sz="20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islam-2012-newworldorder.com/fr/science/Declaration_universelle_des_droits_de_lhom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56388" y="386961"/>
            <a:ext cx="4407011" cy="591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000" smtClean="0">
                <a:solidFill>
                  <a:schemeClr val="bg1"/>
                </a:solidFill>
              </a:rPr>
              <a:t>50</a:t>
            </a:fld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7473" y="2247330"/>
            <a:ext cx="1151984" cy="1071128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4463954" y="3305155"/>
            <a:ext cx="3600713" cy="341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i="1" dirty="0">
                <a:solidFill>
                  <a:schemeClr val="bg1"/>
                </a:solidFill>
                <a:latin typeface="Arial" panose="020B0604020202020204" pitchFamily="34" charset="0"/>
              </a:rPr>
              <a:t>1 De mensen worden vrij en met gelijke rechten geboren en blijven dit. </a:t>
            </a:r>
            <a:endParaRPr lang="nl-NL" i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nl-NL" i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nl-NL" i="1" dirty="0">
                <a:solidFill>
                  <a:schemeClr val="bg1"/>
                </a:solidFill>
                <a:latin typeface="Arial" panose="020B0604020202020204" pitchFamily="34" charset="0"/>
              </a:rPr>
              <a:t>2 Het doel van iedere politieke vereniging is het behoud van de natuurlijke en onvervreemdbare rechten van de </a:t>
            </a:r>
            <a:r>
              <a:rPr lang="nl-NL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mens</a:t>
            </a:r>
          </a:p>
          <a:p>
            <a:endParaRPr lang="nl-NL" i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nl-NL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4 </a:t>
            </a:r>
            <a:r>
              <a:rPr lang="nl-NL" i="1" dirty="0">
                <a:solidFill>
                  <a:schemeClr val="bg1"/>
                </a:solidFill>
                <a:latin typeface="Arial" panose="020B0604020202020204" pitchFamily="34" charset="0"/>
              </a:rPr>
              <a:t>De vrijheid bestaat daaruit, alles te kunnen doen wat een ander niet schaadt. </a:t>
            </a:r>
            <a:endParaRPr lang="nl-NL" b="0" i="1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259" y="5960775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92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699878" y="1152545"/>
            <a:ext cx="436498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1791: </a:t>
            </a:r>
            <a:r>
              <a:rPr lang="en-US" sz="2000" dirty="0" err="1" smtClean="0">
                <a:solidFill>
                  <a:schemeClr val="bg1"/>
                </a:solidFill>
              </a:rPr>
              <a:t>Eerste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Grondwet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Edelen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verloren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voorrechten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Alle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ambten</a:t>
            </a:r>
            <a:r>
              <a:rPr lang="en-US" sz="2000" dirty="0" smtClean="0">
                <a:solidFill>
                  <a:schemeClr val="bg1"/>
                </a:solidFill>
              </a:rPr>
              <a:t> in </a:t>
            </a:r>
            <a:r>
              <a:rPr lang="en-US" sz="2000" dirty="0" err="1" smtClean="0">
                <a:solidFill>
                  <a:schemeClr val="bg1"/>
                </a:solidFill>
              </a:rPr>
              <a:t>regering</a:t>
            </a:r>
            <a:r>
              <a:rPr lang="en-US" sz="2000" dirty="0" smtClean="0">
                <a:solidFill>
                  <a:schemeClr val="bg1"/>
                </a:solidFill>
              </a:rPr>
              <a:t> en </a:t>
            </a:r>
            <a:r>
              <a:rPr lang="en-US" sz="2000" dirty="0" err="1" smtClean="0">
                <a:solidFill>
                  <a:schemeClr val="bg1"/>
                </a:solidFill>
              </a:rPr>
              <a:t>kerk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voor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iedereen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opengesteld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Eed</a:t>
            </a:r>
            <a:r>
              <a:rPr lang="en-US" sz="2000" dirty="0" smtClean="0">
                <a:solidFill>
                  <a:schemeClr val="bg1"/>
                </a:solidFill>
              </a:rPr>
              <a:t> van </a:t>
            </a:r>
            <a:r>
              <a:rPr lang="en-US" sz="2000" dirty="0" err="1" smtClean="0">
                <a:solidFill>
                  <a:schemeClr val="bg1"/>
                </a:solidFill>
              </a:rPr>
              <a:t>trouw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voor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geestelijken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Grondbezit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kerk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afgenomen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Beperking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macht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koning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51</a:t>
            </a:fld>
            <a:endParaRPr lang="nl-NL"/>
          </a:p>
        </p:txBody>
      </p:sp>
      <p:pic>
        <p:nvPicPr>
          <p:cNvPr id="7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3405" y="4751013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alt=Description de cette image, également commentée ci-aprè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1076" y="773369"/>
            <a:ext cx="3602248" cy="485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441532" y="646667"/>
            <a:ext cx="87504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De angst groeide dat andere landen de revolutie zouden tegenhouden.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Om dit te voorkomen begonnen ze zelf een oorlog.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1792: oorlog met Oostenrijk.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Hierdoor hoopte ze ook de onrust te verminderen.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52</a:t>
            </a:fld>
            <a:endParaRPr lang="nl-NL"/>
          </a:p>
        </p:txBody>
      </p:sp>
      <p:pic>
        <p:nvPicPr>
          <p:cNvPr id="7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143" y="2506371"/>
            <a:ext cx="1151984" cy="1071128"/>
          </a:xfrm>
          <a:prstGeom prst="rect">
            <a:avLst/>
          </a:prstGeom>
        </p:spPr>
      </p:pic>
      <p:pic>
        <p:nvPicPr>
          <p:cNvPr id="2050" name="Picture 2" descr="http://upload.wikimedia.org/wikipedia/commons/6/68/Marie-Antoinette_par_Elisabeth_Vig%C3%A9e-Lebrun_-_1783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4128" y="3243734"/>
            <a:ext cx="2156705" cy="31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historyofwar.org/Maps/europe179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6035" y="3035300"/>
            <a:ext cx="4350108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Rechte verbindingslijn met pijl 3"/>
          <p:cNvCxnSpPr/>
          <p:nvPr/>
        </p:nvCxnSpPr>
        <p:spPr>
          <a:xfrm flipV="1">
            <a:off x="5511800" y="4799327"/>
            <a:ext cx="3441700" cy="87296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2747" y="596700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457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381711" y="202274"/>
            <a:ext cx="875046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Pruisen kwam Oostenrijk te hulp en viel Frankrijk binnen.</a:t>
            </a: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nl-NL" sz="2000" dirty="0" smtClean="0">
                <a:solidFill>
                  <a:schemeClr val="bg1"/>
                </a:solidFill>
              </a:rPr>
              <a:t>Fransen woedend op de koning: hij en zijn gezin worden gevangengenomen.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Sept 1792: </a:t>
            </a:r>
            <a:r>
              <a:rPr lang="en-US" sz="2000" dirty="0" err="1" smtClean="0">
                <a:solidFill>
                  <a:schemeClr val="bg1"/>
                </a:solidFill>
              </a:rPr>
              <a:t>Lodewijk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afgezet</a:t>
            </a:r>
            <a:r>
              <a:rPr lang="en-US" sz="2000" dirty="0" smtClean="0">
                <a:solidFill>
                  <a:schemeClr val="bg1"/>
                </a:solidFill>
              </a:rPr>
              <a:t> (</a:t>
            </a:r>
            <a:r>
              <a:rPr lang="en-US" sz="2000" dirty="0" err="1" smtClean="0">
                <a:solidFill>
                  <a:schemeClr val="bg1"/>
                </a:solidFill>
              </a:rPr>
              <a:t>Frankrijk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republiek</a:t>
            </a:r>
            <a:r>
              <a:rPr lang="en-US" sz="2000" dirty="0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Jan 1793: </a:t>
            </a:r>
            <a:r>
              <a:rPr lang="en-US" sz="2000" dirty="0" err="1" smtClean="0">
                <a:solidFill>
                  <a:schemeClr val="bg1"/>
                </a:solidFill>
              </a:rPr>
              <a:t>verantwoording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afleggen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tegenover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parlement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</a:rPr>
              <a:t>Ter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dood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veroordeeld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voor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landverraad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000" smtClean="0">
                <a:solidFill>
                  <a:schemeClr val="bg1"/>
                </a:solidFill>
              </a:rPr>
              <a:t>53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8489" y="2623782"/>
            <a:ext cx="1151984" cy="1071128"/>
          </a:xfrm>
          <a:prstGeom prst="rect">
            <a:avLst/>
          </a:prstGeom>
        </p:spPr>
      </p:pic>
      <p:pic>
        <p:nvPicPr>
          <p:cNvPr id="6" name="Picture 6" descr="http://www.historyofwar.org/Maps/europe179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8324" y="3253664"/>
            <a:ext cx="4350108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Rechte verbindingslijn met pijl 9"/>
          <p:cNvCxnSpPr/>
          <p:nvPr/>
        </p:nvCxnSpPr>
        <p:spPr>
          <a:xfrm flipV="1">
            <a:off x="7424382" y="4203512"/>
            <a:ext cx="1186218" cy="84616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/>
          <p:cNvSpPr/>
          <p:nvPr/>
        </p:nvSpPr>
        <p:spPr>
          <a:xfrm>
            <a:off x="3399464" y="3543922"/>
            <a:ext cx="2218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landen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daarover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woedend</a:t>
            </a:r>
            <a:r>
              <a:rPr lang="en-US" dirty="0">
                <a:solidFill>
                  <a:schemeClr val="bg1"/>
                </a:solidFill>
              </a:rPr>
              <a:t> en </a:t>
            </a:r>
            <a:r>
              <a:rPr lang="en-US" dirty="0" err="1">
                <a:solidFill>
                  <a:schemeClr val="bg1"/>
                </a:solidFill>
              </a:rPr>
              <a:t>vallen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Frankrijk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3869" y="6153135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3423692" y="1093386"/>
            <a:ext cx="80191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Reactionairen</a:t>
            </a:r>
            <a:r>
              <a:rPr lang="nl-NL" sz="2000" dirty="0" smtClean="0">
                <a:solidFill>
                  <a:schemeClr val="bg1"/>
                </a:solidFill>
              </a:rPr>
              <a:t> (Girondijnen) : edelen en geestelijken die vonden dat de revolutie te ver was gegaan.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Steun</a:t>
            </a:r>
            <a:r>
              <a:rPr lang="en-US" sz="2000" dirty="0" smtClean="0">
                <a:solidFill>
                  <a:schemeClr val="bg1"/>
                </a:solidFill>
              </a:rPr>
              <a:t> van: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Vorsten</a:t>
            </a:r>
            <a:r>
              <a:rPr lang="en-US" sz="2000" dirty="0" smtClean="0">
                <a:solidFill>
                  <a:schemeClr val="bg1"/>
                </a:solidFill>
              </a:rPr>
              <a:t> in het </a:t>
            </a:r>
            <a:r>
              <a:rPr lang="en-US" sz="2000" dirty="0" err="1" smtClean="0">
                <a:solidFill>
                  <a:schemeClr val="bg1"/>
                </a:solidFill>
              </a:rPr>
              <a:t>buitenland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Boeren</a:t>
            </a:r>
            <a:r>
              <a:rPr lang="en-US" sz="2000" dirty="0" smtClean="0">
                <a:solidFill>
                  <a:schemeClr val="bg1"/>
                </a:solidFill>
              </a:rPr>
              <a:t> (</a:t>
            </a:r>
            <a:r>
              <a:rPr lang="en-US" sz="2000" dirty="0" err="1" smtClean="0">
                <a:solidFill>
                  <a:schemeClr val="bg1"/>
                </a:solidFill>
              </a:rPr>
              <a:t>tegen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oorlog</a:t>
            </a:r>
            <a:r>
              <a:rPr lang="en-US" sz="2000" dirty="0" smtClean="0">
                <a:solidFill>
                  <a:schemeClr val="bg1"/>
                </a:solidFill>
              </a:rPr>
              <a:t> en </a:t>
            </a:r>
            <a:r>
              <a:rPr lang="en-US" sz="2000" dirty="0" err="1" smtClean="0">
                <a:solidFill>
                  <a:schemeClr val="bg1"/>
                </a:solidFill>
              </a:rPr>
              <a:t>harde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aanpak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kerk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000" smtClean="0">
                <a:solidFill>
                  <a:schemeClr val="bg1"/>
                </a:solidFill>
              </a:rPr>
              <a:t>54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3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0216" y="2839091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3657063" y="614658"/>
            <a:ext cx="80191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sz="2000" u="sng" dirty="0" err="1" smtClean="0">
                <a:solidFill>
                  <a:schemeClr val="bg1"/>
                </a:solidFill>
              </a:rPr>
              <a:t>Radicalen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</a:rPr>
              <a:t>Jacobijnen</a:t>
            </a:r>
            <a:r>
              <a:rPr lang="en-US" sz="2000" dirty="0" smtClean="0">
                <a:solidFill>
                  <a:schemeClr val="bg1"/>
                </a:solidFill>
              </a:rPr>
              <a:t>): </a:t>
            </a:r>
            <a:r>
              <a:rPr lang="en-US" sz="2000" dirty="0" err="1" smtClean="0">
                <a:solidFill>
                  <a:schemeClr val="bg1"/>
                </a:solidFill>
              </a:rPr>
              <a:t>vonden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dat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revolutie</a:t>
            </a:r>
            <a:r>
              <a:rPr lang="en-US" sz="2000" dirty="0" smtClean="0">
                <a:solidFill>
                  <a:schemeClr val="bg1"/>
                </a:solidFill>
              </a:rPr>
              <a:t> door </a:t>
            </a:r>
            <a:r>
              <a:rPr lang="en-US" sz="2000" dirty="0" err="1" smtClean="0">
                <a:solidFill>
                  <a:schemeClr val="bg1"/>
                </a:solidFill>
              </a:rPr>
              <a:t>moest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Steun</a:t>
            </a:r>
            <a:r>
              <a:rPr lang="en-US" sz="2000" dirty="0" smtClean="0">
                <a:solidFill>
                  <a:schemeClr val="bg1"/>
                </a:solidFill>
              </a:rPr>
              <a:t> van: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Rijke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stedelijke</a:t>
            </a:r>
            <a:r>
              <a:rPr lang="en-US" sz="2000" dirty="0" smtClean="0">
                <a:solidFill>
                  <a:schemeClr val="bg1"/>
                </a:solidFill>
              </a:rPr>
              <a:t> burgers.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/>
          </a:p>
        </p:txBody>
      </p:sp>
      <p:pic>
        <p:nvPicPr>
          <p:cNvPr id="11" name="Picture 4" descr="http://members.home.nl/pfransetijd/foto/robespierr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75906" y="2384068"/>
            <a:ext cx="2216094" cy="21784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7"/>
          <p:cNvSpPr txBox="1">
            <a:spLocks noChangeArrowheads="1"/>
          </p:cNvSpPr>
          <p:nvPr/>
        </p:nvSpPr>
        <p:spPr bwMode="auto">
          <a:xfrm>
            <a:off x="10212936" y="4680099"/>
            <a:ext cx="16939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Robespierre</a:t>
            </a:r>
            <a:endParaRPr lang="nl-NL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000" smtClean="0">
                <a:solidFill>
                  <a:schemeClr val="bg1"/>
                </a:solidFill>
              </a:rPr>
              <a:t>55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3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9" name="Picture 2" descr="http://www.digischool.nl/kleioscoop/caleidoscoop/franse%20revolutie/jacobijn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538" y="2775099"/>
            <a:ext cx="5762625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706" y="1848504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File:Louis XVI at the Tour du Temple Jean Francois Garneray 1755 1837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7848" y="188640"/>
            <a:ext cx="4903745" cy="6480720"/>
          </a:xfrm>
          <a:prstGeom prst="rect">
            <a:avLst/>
          </a:prstGeom>
          <a:noFill/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56</a:t>
            </a:fld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4318" y="604451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76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217024" cy="6858000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/>
        </p:nvSpPr>
        <p:spPr>
          <a:xfrm>
            <a:off x="7536161" y="188641"/>
            <a:ext cx="286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Parijs 21 januari 1793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400" smtClean="0">
                <a:solidFill>
                  <a:schemeClr val="bg1"/>
                </a:solidFill>
              </a:rPr>
              <a:t>57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9039" y="550473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2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boisdejustice.com/Guillotine_16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9694" y="233362"/>
            <a:ext cx="3333750" cy="6391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8676" name="Picture 4" descr="http://didactict.files.wordpress.com/2011/04/guillotin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6257" y="2205039"/>
            <a:ext cx="4643437" cy="3311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2100" name="Titel 2"/>
          <p:cNvSpPr>
            <a:spLocks noGrp="1"/>
          </p:cNvSpPr>
          <p:nvPr>
            <p:ph type="title"/>
          </p:nvPr>
        </p:nvSpPr>
        <p:spPr>
          <a:xfrm>
            <a:off x="4647310" y="457067"/>
            <a:ext cx="3779838" cy="1143000"/>
          </a:xfrm>
        </p:spPr>
        <p:txBody>
          <a:bodyPr>
            <a:normAutofit/>
          </a:bodyPr>
          <a:lstStyle/>
          <a:p>
            <a:r>
              <a:rPr lang="nl-NL" sz="4000" b="1" dirty="0">
                <a:solidFill>
                  <a:schemeClr val="bg1"/>
                </a:solidFill>
              </a:rPr>
              <a:t>guillotine</a:t>
            </a:r>
          </a:p>
        </p:txBody>
      </p:sp>
      <p:pic>
        <p:nvPicPr>
          <p:cNvPr id="5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7488" y="618712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5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3423693" y="1093386"/>
            <a:ext cx="42418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Juni</a:t>
            </a:r>
            <a:r>
              <a:rPr lang="en-US" sz="2000" dirty="0" smtClean="0">
                <a:solidFill>
                  <a:schemeClr val="bg1"/>
                </a:solidFill>
              </a:rPr>
              <a:t> 1793: </a:t>
            </a:r>
            <a:r>
              <a:rPr lang="en-US" sz="2000" dirty="0" err="1" smtClean="0">
                <a:solidFill>
                  <a:schemeClr val="bg1"/>
                </a:solidFill>
              </a:rPr>
              <a:t>Radicalen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grijpen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macht</a:t>
            </a:r>
            <a:r>
              <a:rPr lang="en-US" sz="2000" dirty="0" smtClean="0">
                <a:solidFill>
                  <a:schemeClr val="bg1"/>
                </a:solidFill>
              </a:rPr>
              <a:t> in de </a:t>
            </a:r>
            <a:r>
              <a:rPr lang="en-US" sz="2000" dirty="0" err="1" smtClean="0">
                <a:solidFill>
                  <a:schemeClr val="bg1"/>
                </a:solidFill>
              </a:rPr>
              <a:t>Nationale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Vergadering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</a:rPr>
              <a:t>Reactionairen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gevangen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genomen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Begin </a:t>
            </a:r>
            <a:r>
              <a:rPr lang="en-US" sz="2000" u="sng" dirty="0" err="1" smtClean="0">
                <a:solidFill>
                  <a:schemeClr val="bg1"/>
                </a:solidFill>
              </a:rPr>
              <a:t>terreur</a:t>
            </a:r>
            <a:r>
              <a:rPr lang="en-US" sz="2000" u="sng" dirty="0" smtClean="0">
                <a:solidFill>
                  <a:schemeClr val="bg1"/>
                </a:solidFill>
              </a:rPr>
              <a:t>:</a:t>
            </a:r>
          </a:p>
          <a:p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13.126 </a:t>
            </a:r>
            <a:r>
              <a:rPr lang="en-US" sz="2000" dirty="0" err="1" smtClean="0">
                <a:solidFill>
                  <a:schemeClr val="bg1"/>
                </a:solidFill>
              </a:rPr>
              <a:t>mensen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onder</a:t>
            </a:r>
            <a:r>
              <a:rPr lang="en-US" sz="2000" dirty="0" smtClean="0">
                <a:solidFill>
                  <a:schemeClr val="bg1"/>
                </a:solidFill>
              </a:rPr>
              <a:t> de guillotine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22.000 op </a:t>
            </a:r>
            <a:r>
              <a:rPr lang="en-US" sz="2000" dirty="0" err="1" smtClean="0">
                <a:solidFill>
                  <a:schemeClr val="bg1"/>
                </a:solidFill>
              </a:rPr>
              <a:t>andere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wijze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gedood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400" smtClean="0">
                <a:solidFill>
                  <a:schemeClr val="bg1"/>
                </a:solidFill>
              </a:rPr>
              <a:t>59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3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8" name="Picture 2" descr="http://puesoccurrences.files.wordpress.com/2011/06/edmund-burke-french-revolution-carto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6351" y="666701"/>
            <a:ext cx="3497409" cy="4876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4367" y="2135107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28831" y="6296568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6" y="5311372"/>
            <a:ext cx="809849" cy="753007"/>
          </a:xfrm>
          <a:prstGeom prst="rect">
            <a:avLst/>
          </a:prstGeom>
        </p:spPr>
      </p:pic>
      <p:pic>
        <p:nvPicPr>
          <p:cNvPr id="12" name="Picture 2" descr="http://upload.wikimedia.org/wikipedia/commons/8/88/Galileo_facing_the_Roman_Inquisi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8115" y="331375"/>
            <a:ext cx="7133487" cy="54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lkvormige toelichting 12"/>
          <p:cNvSpPr/>
          <p:nvPr/>
        </p:nvSpPr>
        <p:spPr>
          <a:xfrm>
            <a:off x="118016" y="464023"/>
            <a:ext cx="3394909" cy="2206605"/>
          </a:xfrm>
          <a:prstGeom prst="cloudCallout">
            <a:avLst>
              <a:gd name="adj1" fmla="val 69519"/>
              <a:gd name="adj2" fmla="val 20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i="1" dirty="0" smtClean="0">
                <a:solidFill>
                  <a:schemeClr val="tx1"/>
                </a:solidFill>
              </a:rPr>
              <a:t>In de bijbel staat: “God zette de aarde op zijn plek, deze zal nooit bewegen”.</a:t>
            </a:r>
            <a:endParaRPr lang="nl-NL" sz="2000" i="1" dirty="0">
              <a:solidFill>
                <a:schemeClr val="tx1"/>
              </a:solidFill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2715564" y="6241143"/>
            <a:ext cx="676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 smtClean="0">
                <a:solidFill>
                  <a:schemeClr val="bg1"/>
                </a:solidFill>
              </a:rPr>
              <a:t>Galileo</a:t>
            </a:r>
            <a:r>
              <a:rPr lang="nl-NL" sz="2400" dirty="0" smtClean="0">
                <a:solidFill>
                  <a:schemeClr val="bg1"/>
                </a:solidFill>
              </a:rPr>
              <a:t> moet zich verantwoorden voor de </a:t>
            </a:r>
            <a:r>
              <a:rPr lang="nl-NL" sz="2400" u="sng" dirty="0" smtClean="0">
                <a:solidFill>
                  <a:schemeClr val="bg1"/>
                </a:solidFill>
              </a:rPr>
              <a:t>inquisitie</a:t>
            </a:r>
            <a:endParaRPr lang="nl-NL" sz="2400" dirty="0" smtClean="0">
              <a:solidFill>
                <a:schemeClr val="bg1"/>
              </a:solidFill>
            </a:endParaRPr>
          </a:p>
        </p:txBody>
      </p:sp>
      <p:sp>
        <p:nvSpPr>
          <p:cNvPr id="15" name="Wolkvormige toelichting 14"/>
          <p:cNvSpPr/>
          <p:nvPr/>
        </p:nvSpPr>
        <p:spPr>
          <a:xfrm>
            <a:off x="9187543" y="331374"/>
            <a:ext cx="3004457" cy="1974423"/>
          </a:xfrm>
          <a:prstGeom prst="cloudCallout">
            <a:avLst>
              <a:gd name="adj1" fmla="val -65575"/>
              <a:gd name="adj2" fmla="val 135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2000" dirty="0" err="1" smtClean="0"/>
              <a:t>Eppur</a:t>
            </a:r>
            <a:r>
              <a:rPr lang="nl-NL" sz="2000" dirty="0" smtClean="0"/>
              <a:t> </a:t>
            </a:r>
            <a:r>
              <a:rPr lang="nl-NL" sz="2000" dirty="0"/>
              <a:t>si </a:t>
            </a:r>
            <a:r>
              <a:rPr lang="nl-NL" sz="2000" dirty="0" err="1" smtClean="0"/>
              <a:t>muove</a:t>
            </a:r>
            <a:r>
              <a:rPr lang="nl-NL" sz="2000" dirty="0" smtClean="0"/>
              <a:t>! (“En toch beweegt hij!”)</a:t>
            </a:r>
            <a:endParaRPr 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3614760" y="997852"/>
            <a:ext cx="73853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Onder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terreur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ook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beter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bestuur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Betere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controle</a:t>
            </a:r>
            <a:r>
              <a:rPr lang="en-US" sz="2000" dirty="0" smtClean="0">
                <a:solidFill>
                  <a:schemeClr val="bg1"/>
                </a:solidFill>
              </a:rPr>
              <a:t> over </a:t>
            </a:r>
            <a:r>
              <a:rPr lang="en-US" sz="2000" dirty="0" err="1" smtClean="0">
                <a:solidFill>
                  <a:schemeClr val="bg1"/>
                </a:solidFill>
              </a:rPr>
              <a:t>uitvoer</a:t>
            </a:r>
            <a:r>
              <a:rPr lang="en-US" sz="2000" dirty="0" smtClean="0">
                <a:solidFill>
                  <a:schemeClr val="bg1"/>
                </a:solidFill>
              </a:rPr>
              <a:t> van </a:t>
            </a:r>
            <a:r>
              <a:rPr lang="en-US" sz="2000" dirty="0" err="1" smtClean="0">
                <a:solidFill>
                  <a:schemeClr val="bg1"/>
                </a:solidFill>
              </a:rPr>
              <a:t>besluiten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Invoering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dienstplicht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Leger </a:t>
            </a:r>
            <a:r>
              <a:rPr lang="en-US" sz="2000" dirty="0" err="1" smtClean="0">
                <a:solidFill>
                  <a:schemeClr val="bg1"/>
                </a:solidFill>
              </a:rPr>
              <a:t>beter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georganiseerd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Buitenlandse</a:t>
            </a:r>
            <a:r>
              <a:rPr lang="en-US" sz="2000" dirty="0" smtClean="0">
                <a:solidFill>
                  <a:schemeClr val="bg1"/>
                </a:solidFill>
              </a:rPr>
              <a:t> legers </a:t>
            </a:r>
            <a:r>
              <a:rPr lang="en-US" sz="2000" dirty="0" err="1" smtClean="0">
                <a:solidFill>
                  <a:schemeClr val="bg1"/>
                </a:solidFill>
              </a:rPr>
              <a:t>worden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verslagen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2800" smtClean="0">
                <a:solidFill>
                  <a:schemeClr val="bg1"/>
                </a:solidFill>
              </a:rPr>
              <a:t>60</a:t>
            </a:fld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3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6208" y="3501570"/>
            <a:ext cx="1151984" cy="1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3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2.bp.blogspot.com/_qxFW_Vw4mn8/SgLwpOjxSCI/AAAAAAAAAyA/rbajtVRERg8/s400/The-Death-of-Robespierre-28th-July-1794-Giclee-Print-C1206561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10172" y="351334"/>
            <a:ext cx="3699945" cy="4648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197" name="Tekstvak 2"/>
          <p:cNvSpPr txBox="1">
            <a:spLocks noChangeArrowheads="1"/>
          </p:cNvSpPr>
          <p:nvPr/>
        </p:nvSpPr>
        <p:spPr bwMode="auto">
          <a:xfrm>
            <a:off x="9129037" y="4906985"/>
            <a:ext cx="24656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nl-NL" sz="2000" dirty="0" err="1">
                <a:solidFill>
                  <a:schemeClr val="bg1"/>
                </a:solidFill>
                <a:cs typeface="Arial" charset="0"/>
              </a:rPr>
              <a:t>Robespierre</a:t>
            </a:r>
            <a:r>
              <a:rPr lang="nl-NL" sz="2000" dirty="0">
                <a:solidFill>
                  <a:schemeClr val="bg1"/>
                </a:solidFill>
                <a:cs typeface="Arial" charset="0"/>
              </a:rPr>
              <a:t> onthoofd</a:t>
            </a:r>
          </a:p>
        </p:txBody>
      </p:sp>
      <p:sp>
        <p:nvSpPr>
          <p:cNvPr id="8" name="Rechthoek 7"/>
          <p:cNvSpPr/>
          <p:nvPr/>
        </p:nvSpPr>
        <p:spPr>
          <a:xfrm>
            <a:off x="3658507" y="1166842"/>
            <a:ext cx="448920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1794: </a:t>
            </a:r>
            <a:r>
              <a:rPr lang="en-US" sz="2000" dirty="0" err="1" smtClean="0">
                <a:solidFill>
                  <a:schemeClr val="bg1"/>
                </a:solidFill>
              </a:rPr>
              <a:t>Jacobijnse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Regering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wordt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afgezet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spcBef>
                <a:spcPct val="50000"/>
              </a:spcBef>
              <a:buFont typeface="Arial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000" u="sng" dirty="0" err="1" smtClean="0">
                <a:solidFill>
                  <a:schemeClr val="bg1"/>
                </a:solidFill>
              </a:rPr>
              <a:t>Bourgeosie</a:t>
            </a:r>
            <a:r>
              <a:rPr lang="en-US" sz="2000" dirty="0" smtClean="0">
                <a:solidFill>
                  <a:schemeClr val="bg1"/>
                </a:solidFill>
              </a:rPr>
              <a:t> (</a:t>
            </a:r>
            <a:r>
              <a:rPr lang="en-US" sz="2000" dirty="0" err="1" smtClean="0">
                <a:solidFill>
                  <a:schemeClr val="bg1"/>
                </a:solidFill>
              </a:rPr>
              <a:t>Rijke</a:t>
            </a:r>
            <a:r>
              <a:rPr lang="en-US" sz="2000" dirty="0" smtClean="0">
                <a:solidFill>
                  <a:schemeClr val="bg1"/>
                </a:solidFill>
              </a:rPr>
              <a:t> Burgers) </a:t>
            </a:r>
            <a:r>
              <a:rPr lang="en-US" sz="2000" dirty="0" err="1" smtClean="0">
                <a:solidFill>
                  <a:schemeClr val="bg1"/>
                </a:solidFill>
              </a:rPr>
              <a:t>neemt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macht</a:t>
            </a:r>
            <a:r>
              <a:rPr lang="en-US" sz="2000" dirty="0" smtClean="0">
                <a:solidFill>
                  <a:schemeClr val="bg1"/>
                </a:solidFill>
              </a:rPr>
              <a:t> over</a:t>
            </a: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 </a:t>
            </a:r>
            <a:r>
              <a:rPr lang="en-US" sz="2000" dirty="0" err="1">
                <a:solidFill>
                  <a:schemeClr val="bg1"/>
                </a:solidFill>
              </a:rPr>
              <a:t>leiding</a:t>
            </a:r>
            <a:r>
              <a:rPr lang="en-US" sz="2000" dirty="0">
                <a:solidFill>
                  <a:schemeClr val="bg1"/>
                </a:solidFill>
              </a:rPr>
              <a:t> van het land </a:t>
            </a:r>
            <a:r>
              <a:rPr lang="en-US" sz="2000" dirty="0" err="1">
                <a:solidFill>
                  <a:schemeClr val="bg1"/>
                </a:solidFill>
              </a:rPr>
              <a:t>komt</a:t>
            </a:r>
            <a:r>
              <a:rPr lang="en-US" sz="2000" dirty="0">
                <a:solidFill>
                  <a:schemeClr val="bg1"/>
                </a:solidFill>
              </a:rPr>
              <a:t> in </a:t>
            </a:r>
          </a:p>
          <a:p>
            <a:pPr>
              <a:spcBef>
                <a:spcPct val="50000"/>
              </a:spcBef>
            </a:pPr>
            <a:r>
              <a:rPr lang="en-US" sz="2000" dirty="0" err="1">
                <a:solidFill>
                  <a:schemeClr val="bg1"/>
                </a:solidFill>
              </a:rPr>
              <a:t>handen</a:t>
            </a:r>
            <a:r>
              <a:rPr lang="en-US" sz="2000" dirty="0">
                <a:solidFill>
                  <a:schemeClr val="bg1"/>
                </a:solidFill>
              </a:rPr>
              <a:t> van </a:t>
            </a:r>
            <a:r>
              <a:rPr lang="en-US" sz="2000" dirty="0" err="1">
                <a:solidFill>
                  <a:schemeClr val="bg1"/>
                </a:solidFill>
              </a:rPr>
              <a:t>vijf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directeuren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</a:p>
          <a:p>
            <a:pPr>
              <a:spcBef>
                <a:spcPct val="50000"/>
              </a:spcBef>
            </a:pPr>
            <a:r>
              <a:rPr lang="en-US" sz="2000" u="sng" dirty="0">
                <a:solidFill>
                  <a:schemeClr val="bg1"/>
                </a:solidFill>
              </a:rPr>
              <a:t>Het </a:t>
            </a:r>
            <a:r>
              <a:rPr lang="en-US" sz="2000" u="sng" dirty="0" err="1">
                <a:solidFill>
                  <a:schemeClr val="bg1"/>
                </a:solidFill>
              </a:rPr>
              <a:t>directoire</a:t>
            </a:r>
            <a:r>
              <a:rPr lang="en-US" sz="2000" u="sng" dirty="0" smtClean="0">
                <a:solidFill>
                  <a:schemeClr val="bg1"/>
                </a:solidFill>
              </a:rPr>
              <a:t>.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3200" smtClean="0">
                <a:solidFill>
                  <a:schemeClr val="bg1"/>
                </a:solidFill>
              </a:rPr>
              <a:t>61</a:t>
            </a:fld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thehistoryblog.com/wp-content/uploads/2013/01/Print-of-execution-of-Louis-XVI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221502" cy="6858000"/>
          </a:xfrm>
          <a:prstGeom prst="rect">
            <a:avLst/>
          </a:prstGeom>
          <a:noFill/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324" y="467634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3200" smtClean="0">
                <a:solidFill>
                  <a:schemeClr val="bg1"/>
                </a:solidFill>
              </a:rPr>
              <a:t>62</a:t>
            </a:fld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832678" y="2610019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P. 5 Het </a:t>
            </a:r>
            <a:r>
              <a:rPr lang="en-US" sz="2400" dirty="0" err="1" smtClean="0">
                <a:solidFill>
                  <a:schemeClr val="bg1"/>
                </a:solidFill>
              </a:rPr>
              <a:t>verloop</a:t>
            </a:r>
            <a:r>
              <a:rPr lang="en-US" sz="2400" dirty="0" smtClean="0">
                <a:solidFill>
                  <a:schemeClr val="bg1"/>
                </a:solidFill>
              </a:rPr>
              <a:t> van de </a:t>
            </a:r>
            <a:r>
              <a:rPr lang="en-US" sz="2400" dirty="0" err="1" smtClean="0">
                <a:solidFill>
                  <a:schemeClr val="bg1"/>
                </a:solidFill>
              </a:rPr>
              <a:t>Franse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Revolutie</a:t>
            </a:r>
            <a:r>
              <a:rPr lang="en-US" sz="2400" dirty="0" smtClean="0">
                <a:solidFill>
                  <a:schemeClr val="bg1"/>
                </a:solidFill>
              </a:rPr>
              <a:t>: Napoleon de </a:t>
            </a:r>
            <a:r>
              <a:rPr lang="en-US" sz="2400" dirty="0" err="1" smtClean="0">
                <a:solidFill>
                  <a:schemeClr val="bg1"/>
                </a:solidFill>
              </a:rPr>
              <a:t>nieuwe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heerser</a:t>
            </a:r>
            <a:r>
              <a:rPr lang="en-US" sz="2400" dirty="0" smtClean="0">
                <a:solidFill>
                  <a:schemeClr val="bg1"/>
                </a:solidFill>
              </a:rPr>
              <a:t> van </a:t>
            </a:r>
            <a:r>
              <a:rPr lang="en-US" sz="2400" dirty="0" err="1" smtClean="0">
                <a:solidFill>
                  <a:schemeClr val="bg1"/>
                </a:solidFill>
              </a:rPr>
              <a:t>Frankrijk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4/4c/Jacques_Louis_David_-_Bonaparte_franchissant_le_Grand_Saint-Bernard%2C_20_mai_1800_-_Google_Art_Projec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3294743" cy="68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324" y="467634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3200" smtClean="0">
                <a:solidFill>
                  <a:schemeClr val="bg1"/>
                </a:solidFill>
              </a:rPr>
              <a:t>63</a:t>
            </a:fld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687534" y="752191"/>
            <a:ext cx="4501123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Napoleon: </a:t>
            </a:r>
            <a:r>
              <a:rPr lang="en-US" sz="2000" dirty="0" err="1" smtClean="0">
                <a:solidFill>
                  <a:schemeClr val="bg1"/>
                </a:solidFill>
              </a:rPr>
              <a:t>vooral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beroemd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als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veroveraar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Maar </a:t>
            </a:r>
            <a:r>
              <a:rPr lang="en-US" sz="2000" dirty="0" err="1" smtClean="0">
                <a:solidFill>
                  <a:schemeClr val="bg1"/>
                </a:solidFill>
              </a:rPr>
              <a:t>ook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iemand</a:t>
            </a:r>
            <a:r>
              <a:rPr lang="en-US" sz="2000" dirty="0" smtClean="0">
                <a:solidFill>
                  <a:schemeClr val="bg1"/>
                </a:solidFill>
              </a:rPr>
              <a:t> die </a:t>
            </a:r>
            <a:r>
              <a:rPr lang="en-US" sz="2000" dirty="0" err="1" smtClean="0">
                <a:solidFill>
                  <a:schemeClr val="bg1"/>
                </a:solidFill>
              </a:rPr>
              <a:t>veel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ideeën</a:t>
            </a:r>
            <a:r>
              <a:rPr lang="en-US" sz="2000" dirty="0" smtClean="0">
                <a:solidFill>
                  <a:schemeClr val="bg1"/>
                </a:solidFill>
              </a:rPr>
              <a:t> van de </a:t>
            </a:r>
            <a:r>
              <a:rPr lang="en-US" sz="2000" dirty="0" err="1" smtClean="0">
                <a:solidFill>
                  <a:schemeClr val="bg1"/>
                </a:solidFill>
              </a:rPr>
              <a:t>verlichting</a:t>
            </a:r>
            <a:r>
              <a:rPr lang="en-US" sz="2000" dirty="0" smtClean="0">
                <a:solidFill>
                  <a:schemeClr val="bg1"/>
                </a:solidFill>
              </a:rPr>
              <a:t> in </a:t>
            </a:r>
            <a:r>
              <a:rPr lang="en-US" sz="2000" dirty="0" err="1" smtClean="0">
                <a:solidFill>
                  <a:schemeClr val="bg1"/>
                </a:solidFill>
              </a:rPr>
              <a:t>Frankrijk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introduceerde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1804: </a:t>
            </a:r>
            <a:r>
              <a:rPr lang="en-US" sz="2000" u="sng" dirty="0" smtClean="0">
                <a:solidFill>
                  <a:schemeClr val="bg1"/>
                </a:solidFill>
              </a:rPr>
              <a:t>Code Napoleon 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Iedereen</a:t>
            </a:r>
            <a:r>
              <a:rPr lang="en-US" sz="2000" dirty="0" smtClean="0">
                <a:solidFill>
                  <a:schemeClr val="bg1"/>
                </a:solidFill>
              </a:rPr>
              <a:t> is </a:t>
            </a:r>
            <a:r>
              <a:rPr lang="en-US" sz="2000" dirty="0" err="1" smtClean="0">
                <a:solidFill>
                  <a:schemeClr val="bg1"/>
                </a:solidFill>
              </a:rPr>
              <a:t>gelijk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voor</a:t>
            </a:r>
            <a:r>
              <a:rPr lang="en-US" sz="2000" dirty="0" smtClean="0">
                <a:solidFill>
                  <a:schemeClr val="bg1"/>
                </a:solidFill>
              </a:rPr>
              <a:t> de wet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Niemand</a:t>
            </a:r>
            <a:r>
              <a:rPr lang="en-US" sz="2000" dirty="0" smtClean="0">
                <a:solidFill>
                  <a:schemeClr val="bg1"/>
                </a:solidFill>
              </a:rPr>
              <a:t> mag </a:t>
            </a:r>
            <a:r>
              <a:rPr lang="en-US" sz="2000" dirty="0" err="1" smtClean="0">
                <a:solidFill>
                  <a:schemeClr val="bg1"/>
                </a:solidFill>
              </a:rPr>
              <a:t>gevangen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genomen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worden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zonder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rechtszaak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Alle</a:t>
            </a:r>
            <a:r>
              <a:rPr lang="en-US" sz="2000" dirty="0" smtClean="0">
                <a:solidFill>
                  <a:schemeClr val="bg1"/>
                </a:solidFill>
              </a:rPr>
              <a:t> burgers </a:t>
            </a:r>
            <a:r>
              <a:rPr lang="en-US" sz="2000" dirty="0" err="1" smtClean="0">
                <a:solidFill>
                  <a:schemeClr val="bg1"/>
                </a:solidFill>
              </a:rPr>
              <a:t>worden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geregistreerd</a:t>
            </a:r>
            <a:r>
              <a:rPr lang="en-US" sz="2000" dirty="0" smtClean="0">
                <a:solidFill>
                  <a:schemeClr val="bg1"/>
                </a:solidFill>
              </a:rPr>
              <a:t> (</a:t>
            </a:r>
            <a:r>
              <a:rPr lang="en-US" sz="2000" dirty="0" err="1" smtClean="0">
                <a:solidFill>
                  <a:schemeClr val="bg1"/>
                </a:solidFill>
              </a:rPr>
              <a:t>burgerlijke</a:t>
            </a:r>
            <a:r>
              <a:rPr lang="en-US" sz="2000" dirty="0" smtClean="0">
                <a:solidFill>
                  <a:schemeClr val="bg1"/>
                </a:solidFill>
              </a:rPr>
              <a:t> stand)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4/4c/Jacques_Louis_David_-_Bonaparte_franchissant_le_Grand_Saint-Bernard%2C_20_mai_1800_-_Google_Art_Projec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3294743" cy="68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upload.wikimedia.org/wikipedia/commons/e/e7/Code_Civil_1804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0355" y="1173707"/>
            <a:ext cx="3835639" cy="45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0763" y="2812366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3200" smtClean="0">
                <a:solidFill>
                  <a:schemeClr val="bg1"/>
                </a:solidFill>
              </a:rPr>
              <a:t>64</a:t>
            </a:fld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687534" y="752191"/>
            <a:ext cx="766626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Napoleon had </a:t>
            </a:r>
            <a:r>
              <a:rPr lang="en-US" sz="2000" dirty="0" err="1" smtClean="0">
                <a:solidFill>
                  <a:schemeClr val="bg1"/>
                </a:solidFill>
              </a:rPr>
              <a:t>weinig</a:t>
            </a:r>
            <a:r>
              <a:rPr lang="en-US" sz="2000" dirty="0" smtClean="0">
                <a:solidFill>
                  <a:schemeClr val="bg1"/>
                </a:solidFill>
              </a:rPr>
              <a:t> op met </a:t>
            </a:r>
            <a:r>
              <a:rPr lang="en-US" sz="2000" dirty="0" err="1" smtClean="0">
                <a:solidFill>
                  <a:schemeClr val="bg1"/>
                </a:solidFill>
              </a:rPr>
              <a:t>andere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idealen</a:t>
            </a:r>
            <a:r>
              <a:rPr lang="en-US" sz="2000" dirty="0" smtClean="0">
                <a:solidFill>
                  <a:schemeClr val="bg1"/>
                </a:solidFill>
              </a:rPr>
              <a:t> van de </a:t>
            </a:r>
            <a:r>
              <a:rPr lang="en-US" sz="2000" dirty="0" err="1" smtClean="0">
                <a:solidFill>
                  <a:schemeClr val="bg1"/>
                </a:solidFill>
              </a:rPr>
              <a:t>Franse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Revolutie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Parlement</a:t>
            </a:r>
            <a:r>
              <a:rPr lang="en-US" sz="2000" dirty="0" smtClean="0">
                <a:solidFill>
                  <a:schemeClr val="bg1"/>
                </a:solidFill>
              </a:rPr>
              <a:t> had </a:t>
            </a:r>
            <a:r>
              <a:rPr lang="en-US" sz="2000" dirty="0" err="1" smtClean="0">
                <a:solidFill>
                  <a:schemeClr val="bg1"/>
                </a:solidFill>
              </a:rPr>
              <a:t>geen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macht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Geen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kiesrecht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Geen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vrijheid</a:t>
            </a:r>
            <a:r>
              <a:rPr lang="en-US" sz="2000" dirty="0" smtClean="0">
                <a:solidFill>
                  <a:schemeClr val="bg1"/>
                </a:solidFill>
              </a:rPr>
              <a:t> van </a:t>
            </a:r>
            <a:r>
              <a:rPr lang="en-US" sz="2000" dirty="0" err="1" smtClean="0">
                <a:solidFill>
                  <a:schemeClr val="bg1"/>
                </a:solidFill>
              </a:rPr>
              <a:t>meningsuiting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000" dirty="0" err="1" smtClean="0">
                <a:solidFill>
                  <a:schemeClr val="bg1"/>
                </a:solidFill>
              </a:rPr>
              <a:t>Andere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landen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zagen</a:t>
            </a:r>
            <a:r>
              <a:rPr lang="en-US" sz="2000" dirty="0" smtClean="0">
                <a:solidFill>
                  <a:schemeClr val="bg1"/>
                </a:solidFill>
              </a:rPr>
              <a:t> Napoleon </a:t>
            </a:r>
            <a:r>
              <a:rPr lang="en-US" sz="2000" dirty="0" err="1" smtClean="0">
                <a:solidFill>
                  <a:schemeClr val="bg1"/>
                </a:solidFill>
              </a:rPr>
              <a:t>als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gevaar</a:t>
            </a:r>
            <a:r>
              <a:rPr lang="en-US" sz="2000" dirty="0" smtClean="0">
                <a:solidFill>
                  <a:schemeClr val="bg1"/>
                </a:solidFill>
              </a:rPr>
              <a:t>: constant </a:t>
            </a:r>
            <a:r>
              <a:rPr lang="en-US" sz="2000" dirty="0" err="1" smtClean="0">
                <a:solidFill>
                  <a:schemeClr val="bg1"/>
                </a:solidFill>
              </a:rPr>
              <a:t>oorlog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tussen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Frankrijk</a:t>
            </a:r>
            <a:r>
              <a:rPr lang="en-US" sz="2000" dirty="0" smtClean="0">
                <a:solidFill>
                  <a:schemeClr val="bg1"/>
                </a:solidFill>
              </a:rPr>
              <a:t> en </a:t>
            </a:r>
            <a:r>
              <a:rPr lang="en-US" sz="2000" dirty="0" err="1" smtClean="0">
                <a:solidFill>
                  <a:schemeClr val="bg1"/>
                </a:solidFill>
              </a:rPr>
              <a:t>andere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landen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26" name="Picture 2" descr="http://upload.wikimedia.org/wikipedia/commons/4/4c/Jacques_Louis_David_-_Bonaparte_franchissant_le_Grand_Saint-Bernard%2C_20_mai_1800_-_Google_Art_Projec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3294743" cy="68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3642" y="358148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3200" smtClean="0">
                <a:solidFill>
                  <a:schemeClr val="bg1"/>
                </a:solidFill>
              </a:rPr>
              <a:t>65</a:t>
            </a:fld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4/4c/Jacques_Louis_David_-_Bonaparte_franchissant_le_Grand_Saint-Bernard%2C_20_mai_1800_-_Google_Art_Projec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3294743" cy="68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0062367" cy="68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thumb/0/08/Jacques-Louis_David%2C_The_Coronation_of_Napoleon_edit.jpg/1280px-Jacques-Louis_David%2C_The_Coronation_of_Napoleon_edit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70" y="28575"/>
            <a:ext cx="109347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3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ttp://2.bp.blogspot.com/-0RIqYHst4Ic/UUhIaSLGPjI/AAAAAAAAH4w/9XghuORkhHA/s1600/Hitler-Napoleon-Russia-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4260" y="451955"/>
            <a:ext cx="8953500" cy="597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AutoShape 2" descr="data:image/jpg;base64,/9j/4AAQSkZJRgABAQAAAQABAAD/2wCEAAkGBhQSERQUEhQUFRUVFRgVFBcXGBgVFhYVFRcXFxgVFxcXGyYgGBokGhUYHy8gIycqLCwtGCAxNTAqNSgrLCkBCQoKDgwOGg8PGiwkHyQpKSwsLCwsLCksLCwsLCksLCwsKSksLCwsLCksLCksKSwpKSwsLCwpKSwsLCwpLCwsLP/AABEIAOcA2wMBIgACEQEDEQH/xAAbAAABBQEBAAAAAAAAAAAAAAAEAQIDBQYAB//EAEIQAAIBAwMCBAQDBQYEBQUAAAECEQADIQQSMUFRBSJhcRMygZEGQqEjUrHB8BQzYoLR4QdykvEVJENzohZTo7LC/8QAGAEAAwEBAAAAAAAAAAAAAAAAAAECAwT/xAAiEQADAQACAgIDAQEAAAAAAAAAARECAyESMUFhBCJRE3H/2gAMAwEAAhEDEQA/APJRSzTaWuU6R4NKDTKUUwJlNdNMU0pogqPBpQaZNOFECkqmnGo1NPq4SRvUZNSPURqWhi7q7dTaWkMcGpSaQVxFECiE0ldT0tyGPRQPuTgfoT9KIOkddXV1AU6umurqQHTSV1dQAk0k06kigBJpKWK6gBtdSxXUAJThXRSgUwHCnGminxTQmIKdSAU6mIclPpq08CqQhjioSKncVERSYxkUoFcKeqEmBkngCkAgFPNoxPSY/Sf4GjNDoNxQ9GYj7CfvAP6d6JvafdplbgqilvUq7Wj+jW/tWiw2iHtJwq9QsBP+ST7sWP8ACKddQrbAPJYk/wCUAD9S32o/V2JbTp+8ton/ADLbXP0WfqaGvoXZOgYTPbcTcJ+gYfah5lEtWAMUkVPfaTIELwo7AdPfv6zTHtkc88x2nvWTNUyOupYropDGxXUtdSASkpa6gBKSKdSUAMpRTadQAopRSClFACipFqMVIhqkJnRSilNcKYh61IBTFqSmgGsKhYUSRioLmMmhgRKZ47x9qK0doMQDIMggjnpgevb1x1wN4Yd4baAWDFo5JB7A88cVb2vDxcUtb5ABdOoyIZOpU/cHqZE0s9k6agdprJCuwHmVw+ON6+bHoSkj0dak1Wk22L6qMJcufRGNi6h9tttql8Gf4hgRLfs2/wDcGbbezbY/ygdqsbOn3lkH/rWdonHmVSokn0C/r2rryqji02tGaf8AvbJ7adf0ssabq7H7RlBgKFsg9gom432Vv+qtDq/A1t3bEEyLIS5JBG4InmUgRsIuCPY1F/4Yy2VV7X7S+WufKGuQ5DALEnNu2cDk3RPGM3k1WkihTSFyCqFmgFVALbQfkUgdAPOxPcDqarr5zjOck8sepP8ApWy1mlEnTi8ysvmvFF/Z/EmGBfdJ80IpiBtHdmqovaL4wFy6wsAEqXubi1wDEhVBZ3BBBbA4lpGctZNca77M/FJV/e8J0yxN+8pPR7CrI6GFvOyqe5U+xqv1/h7WysqArCUZTvV14lW4OcRAIOCAayeGjRbT9ABFKEp22iLVmalIsGNumFatDpMUO+nqnkVAiKSprluooqBkM11IBS0xCzSikpaAHCpbYpiJOOvT1oixb6wYBAYevb65FWkIaVxNclXWl8CNw3EUztZQp6EFhDH/ACOD7TUF/wAK2sVDbgRb2NG2RcbBKn5SMgicEGn1KhfMAFWpQKM1HhxQCVKloYAgyVcA28dZEn7d6s9F4Oqgm55uiggntJ2hllpZQAWAyTmADSzfQm4USITxSajSsLLvsDqBB5Pw54do4E4+tanV+EC0JCQpgiQQZ64OQPQkxHJBBMg2vpdZb2hWNmZ4DBTuiOjyBBODP3v/AD/pK5P4Yz8J2viahbeCSGVS0lUAltwzwIPbnoYr1DS6ELdtje9tsj4YgrG5W/a8B2IcAt13ZINYb/hnp/290lVJFqF3DG4OjQPU7YkZmB1r1LSeDqdrEkKDuE9DOdjkyudnODjBkVPpdCfbMjc8PCXbl1fKOLkZ2kAtvWeSDsYd4HBDVdHw4i5bY7RyWIysEeaO4J3D2HSa1FrwdFDgKQxYJvOOYOySQAePy/mMSJlbngW5HtM4YEGDnetuY2sesxEk8ForfGpTm2rDDa/w8rZYA7yljD8bgzOFYg5BliPT4Yqx1VszKT8XNhAOgY7pXqD51E/4SO9XN/wV3VlVQSVWMxMtLc9PKMdAvqZCbAlpO8MAAYJVpByDgtJUR3btFbqMzj9lD4r4dbVUe8HYGF+Gkh9VdXyh2Of2cYBEkkGMkmg9VqWu3G+Gim6AJBW29q3twFDhBtuRABkgcAg5rTi0uyLyqCQdhWSUEAFUUkykRJMCN22OTV3mcSBddADG1BCAr/jD9x+UTis3ktMxeu8HM7wtzzHzAhmCseQbjASD0OfcxJS1dYWmtQGU5A/df99SODwD3Fa5tZceUe46sQGR1JkAEgksjeZZMnBIgkcQQ9RZa4dt5M/vkbW9CW/OPUz9ZrPwSfRstudmR+DtERmaIs25MmrTUeBMgnBExIwR2ntP14oT4BHesvCGy1Qm1pgRFDarRxxRlhDE03UjFJoaZQ37UUGUo/UrQZWsmiwAUtIKWgQoqW3aJ+XMdOvvHP2qJRRmh025toDTk+USfKJJ4MQATPSKaQh+hsK5gsB35wI54yPXp1xmtZoPA2GbsyFhlUoLl5DwyqTIYfNOTjAMiq7ReFq7KymXB8rAZa4PlDoCZO6J2ktgytafRMQos3AN4c7HKl9zBRvugg/JJAgZInII2g+yX0G+GeAAsR8Ta7oUCGN/lkC5uEDbtZYkTAmOJpvCvCXuWwrCGsoxaewmBxyHuE/etWNMWS3f2hHsuBBJjauAobgpsZwGOI2iTkgs6Nfi3gCRvXbnMH5p5nCwfp95+ikygueGfEZittTsMIx5+JvKqkkxARd3eTTrvhb2F/uZVQAbhPy7i5ZwVbyDaWAJEksD2AufFbnwBuAyJW0DnzsPNcPsPuSP3qrvAfD3hj5mZ8mMlpMEuZ65jtz0k78b7Mt/wrtDYAhAzFG8wDGYnhiOkHDe09BTPE9Gi6fUFYV2t7SCCwMugIX1k8c1f3Pw+rMSjDcsZYgBuvzBYU4j+sDeN6Bv7K7m3BYqGYebIdSCwUEOJHODEnvV6cBLoy3/AAssA6u8vDbbkFlaTDoSckjEcc5ByRXqG2UhLZVUJPAYiASYRgROAIHXdk151/wx05fUMrEwS4wIuCFLAqWXAG3An7GvWhq4wRgja0T2zMDEjjMTxWDfZcpCoLMZgZO2SohWAX5Sc/m5wT0qcaAn5sMclV25QYW3M/Lxn2zT9AZYD8wRek9xMnPMnOMUSmc4JngEkD2OBMfb+NLURDz2BnRIdizlmY55wrTHbDHPvUWr8LtWTKmWyON20RiAOPsTz3q3gFBIzz1x7kVXawH4rAl1BmNqgqR33RznielGdsHlSFPrRckQVWcq21R8vO7PZT6RP0zutulkQXES4QzBidgbaoWCGXPJYcEGOK0F2duLpYQwEqAVaSJg5/N27VX6g3GYNIOxdueMCSSGWMMx59K6vOmCw0VexdhOPhj6MpOIkYjEEx8oPdaq9baggNCEeXaAWIEyAx3Ag+nmI9OK1Frw9wkrG0SwGCXY/KADgwigxOYPcTTanTBiC0gtxMsx+gk/UwTzReip2V7MQIOQRGCSCO4n+sVVX7HMmO3b61eXtEVxIicbTuHrxkH05/SqnxG0QD1A6jPsDIkfUCoZogR2gVXaq+1FG6aD1RE5/r2qGWiuvGhC1E3mFDFfWsWWBbqUGlRQcSB/tNOt256j64+lRSoOs2ixAUEk8AZJ9I61pfwx4e+03FNsGTlohQm0yRzG90PGdkDmqrTH4dsgQHunZI6II3Qekkx7Uf4csWSG2oGMbiVyFzADCT5tv/SM1qoiJTUaV3VgfNLfm2sbry2C7ruYknIWY4weTqNDo/hrtLfGMQQ7i3slgGKMYZiFnIIXECRmsx4Fdt2VF4ZubALZVY5lQ8lRnGB057VqPAbitBbfBEmfOIONzMnl6yJbgTwKyenlj8U0L/4ujOqqrW2QQEDS3w5wsA5yNwYHmTGSKO0dk3SgzJVEeBtkKzAsJ/NtER6g+1dr9RKtsJZVJBghbA+kd+skn1rQeC60WVUPbAuQJjcQASdtsySZAGT07Yprv4H6ANPoWZizqCc/MPKBgwOmBGfeOTM19doYkoXAiBtKonYWh5ZgR8rYI6zVjr9cGLMqiVLSGUsMdwsmOM8eYc1Vaa4Sdy21b95Qz5YgjaJMg8n1gjmJ1y++yNpBWn1WmuWlDDe5Hn4XG0kkBYxggTH1oTxzWWjpWRcywVdwRVMJcMCARt6THUZHNcjrcDtsAubZuCGEruHmPEHjg/zqq/Eqzpl2I0y5KwANvwrnyhYk8Zk+5OKvWYoSn8lP/wAMoGqn4gb9qw80bifh3cARPczgY616oyHaQoVepBAg5+XjE+vc15R/w30T/EFxlBHxUDOMgSGG0QYmYyR8oJG2vWBBWJwTz6A5mIyYj6Dmsvksi1Nxdu90grErkD5dsgdgXIlsfpTbF0Mk7mxMgsQfuoM8dP0oq8hO0MAYWCfpnEn1+1D2LGxx0BkhZ6AT3g9ev0pNhOgs2w2AWJQxypI5k5+vv9qB1kB13EwQNvUQVgjuInn7+jtRbOwmDJz5HIOR2ae/r/CgNZqFuEJuIbgbxkEFo5z09vvVpGYwaNASCAFXd+8Mz9+5JobxkEBCkgnyKJkTPBjnJJx0Aqx1N+wqlTuZo5krkx5TnByfsag0im+g+ErKqbiAYiP3A3XoJ9B0q8tNA/YBqfMQ0gBDtRpgbsZEAyRAwQemcCavxG2ciPm80kwWnu4MsvoD79qub2jk+ZJkBVhSdhPEGBiZlZqse8SCuxwekgiD1GNvP8QPronSZCk37cFsegAAjggKP6FBvdMzPPM5BnnBqx1RE7W+ETJBltrCDBG4wCZ96r9QscH7/wAMjB9KTGkV2uIOFH+3oO9Z6+hOO2fbv/XpV7rVLGZXHaBMf9qh1GkUjcIk5Ukgcc5J+YfrzWbLRmbyUOVqz25wozwJHXp/tTX8Pcn5D9v9qxbLgEUn8iluhAgGScxt2kGIAj/SptPozdEADBlvlWFUwzEkdJzz7YqPUlYBLGek9h6k47RRPhyqSAC5kHdCkgLuk8cyikR1JrDP7NGrcD2ZU27U8y/syzKB57j7iwXoVWFMcM0dMj6HRrcdZYDcQCQJIO4LEQIOR5uKK0GgLrbZyQfiHBIDEtLFtjZgkKAeJJ68hIAHhGBaYLn5TmJj90jMk9cwBm3quiSNMiszoVtABgWO+LrlFwFUHyAlbYG444ySDOm8MYgJ8Zy9x2D7AxPlBhVJxCYJgAT5RmKyWkuFU2W7iSz27RMR+8ztu6ruCx3E/Qka5num2DyYus0xAG74f/KqiW4geUcmTT+RNGmXUF3U4IBPwlEbfICzMAOgUf8AyB7VYNeB2AmTtLSTkuHBJJnqJY+1U/guruXG1D9LduEVjnc+QxgwGJOfVjxNS2XIK4BG/ZJONjIyjaRzE/1FPOX8CsLy/eUzbBbeyyjDEQu4Qep55HK+k0HpvF7otrZbKOZLjjJ6nvABgnryaZqdWAqEH5WVu0zEof8AMo7iXB6URpApuOjAbQeoxsjazQeCB5oGfKR+9XVlJmGm6FeBeMonxBcEucyOBBIGD1ggcnp3qH8est+xafe1tYuNNuGuEiyYGSDBDEE9J+zr+o01kXDbAuScMfy9CNp5yckdj6VmvxR4wWWPLHwm3CAPyW9vyQRn6elW8+SpNjhmvwLoXN1WD3Wsi9b+IgUlGLNtXdPGX56z06ewPrz8xnmDPQj/APnYHPvXk34H8Qa2t0EKdz2RvyzKq3gW25G3gRIPpGa3+muNubqdrlQp8wAGwQew+I4+v1ObwWtGn0+rBRn5Kk7oKgkhZ4JjqftTtLdFxC7TsgrJPSQCfmxAJrO6fWkfEYqQGeRIOAM7vYxyfXNOu+JtbG1EYAuIAlRtzPGSYg47z0IrJYd6Kb67LzUwu4LG0ZIIOeJIxnjp/CgtqPG3diZLCdoMDbuZZwcgE9D2qDQ6I3LvMK8MoUgEGCN4MywnqSROMkRUniyyCsFG3EBBtCv1a43oJPP2rVJ/JDYNrdOnzICbkBnJ+VV6MAcGM5Pb1q78Lv7dwa55wQpHcmBO4qBEnEdIqHw+3aDftCPLbtEj8u7EMCMgkx+lA3vFFVyRG1SrCSTG5h2MkYEH9DxRp/AJQi1e+dxBXkRuVg3sSIbvzx+ld4m6i4SoVHYz0R9xG7aQGGTkgnPIPeitfeAZzt4YoSok7QTsJSfNEHIJ7RVVrkF2TdWWwrzlTHyvkGPTCnpMEU0J9lfc1LtMjePQEOJHQqWVzHQ5wcDpWap1jJ8rcOs+QjEMpAkewETxxJPjOj3AlfmMKWwuRGHWIIMA7geZn0q9MzsxS6TOAWJ/NwCwPXJE9RIPQisv+i0CaxWBiR6EGQfWeoqH4OB+0HmMqciCCPMcSB0947VbaewibxeYiIhCu4EzBE/lIAJHM8Gq7VoklZ8hypAzHuVkEjH0jgVlpu9GuY0V+s0yAyt1SZMxO2QfymJIIM5A7Zii/wDwe4flO4dGRWdT7MFg11vTWuofPBx65BjjHWiAwXCl4A6bInrE5iZrHXlPZrlJmNs2muckAyAJAXDScAZjAgCfQUX4ZqWQ/FG6LIBDBjAbPw7bY6sQYB4BIqLUsqR8O5uL7QW3bSMHcGBMFZAyT0yM47WP8JfhowZtxBK+dSFByDt4/aEg/XpQvYmW3g1++25xDMASAYJ3Tun0lgDjgxRHh3g7BNzq24KxIkHbtI2qO0kjr/uB4Xqfgad7gMl1AlTDL5tuzgEEyTI/dGRmoLfjZtWbpRrqlii5nMlmJyxg+Xp3rLk49uLJedZVpdDS3FUbAEYMSCxxAQQREmQJ+1GeFeHXLWndvIzHyjJaN2QoQDcxLATg4Ss3c8XuG9bN4Fjs3upX5Y3DIBGdqh898zmbrQajTC0MsWwFQhtzueMCREpGeoBoedpJaFU3cmh8HPw9OsAC5duJ8QkAgqTukbccbZxzGZkCzTxMMsBEUqS24gksSYRWXpzMfpFZzwzxLguwHwwzgKSdoUMSVkwRGI4MNU9jU2ypF21l42MTtCncPOxBkjaUPoDPM109xNGfzDV+GjT3GO64LflYgKHY/KSQCywpAAJycgdqj1eo2jfKmQFXBkksNzbu5GDnv3qo09/4ZXcCAR5uhHlypx1kY/xdKku6jeTaQEwQYYBhMB1PGJUkT/gnpjr4lF2c22OuaYkMY8rLBEgzncfqDPTv3oD8R2tqjeAP/KqVJDid4hzgZ+VQBxjJqyed0ZIFy4H/AMKkM38wBHYUD+JvGLl249vybUsIiidsbVLFQACDAb0Faat6Iz67Mz4JbULfaeFU53TMlliMRIzPpXomn8SW0Vliz4JG2APMpGT83EkevevN/BLjEXNsbSgkboYnzKAMGQWwB0JHvWr0V3dsa4dzXQCB1yJnBkD5h9CaXj2NaheDxJ3vMxRVyWwBAlgVIzk5bHPFTa78QFyjFi13ghcqWAGW4lSDxgY61S6y5ulLZg55428x5R1nt274CXVBTtDTc4YxOYVtgH7zCcenpU648lLbZufB/F0YFbjNIMbxgk4hcdDx+uKT+3Akuw3FIxwABkY77Zx6rzis7pTbs2wNxL5Yr0AGGJacyYjtn3qS3qzsYEx8SARxljz/AF3FYv6NM/Zfaa+htXefiupbPA2KjAjr0Jiqe7qdwbHmUDr+UuMjvB/iPWhtN4pO1jMG4Qf+Vhtx7DpUR1ceaACgIYZyOCCSTz39RUulOFpqbyhgyEw6D4gI5cQCywcZXkc9c81l3Vq535Vx5SwOGTHzAYjAE4jHaKhv+JqhgD/GlyTO05Hl4659j2obUbQ/ZG4Igld3cT2j6R6Uk4Jk+vcld5zmDHEmSDtnrkmOCT3oK94Pcu2/iKAQMKdyyR+6VmZHtx9KVNbtR7MqSfKG29J5EzBDxEZAYipfAPHgm5bsbcxAkh8QemOZp3SVgOMq9dZcqCwIYCHjqB8re/8AXWql7p2kcwZGPuJnj+u9aHxDVIzZYIDPIPsRj+uKCUWtpAvKCQZlHyPLC8GTO7kCI5ziXtr2NZKpWY4x06jqY45PPSan+MRj9mPQgSPfHNQG1k59qPsXlCgET9W/1qdlI81N0mpU1MRgGARkTySf51yWB6/QTSHTZMVVRMZZX9cRZQRIxz0+ciP+vrQuiG+EP5rlsfQllJ/+QqNiSAp4H8sUZo7q/FswACty3J7w4/r6U6r0HbXZJrNaWu3Gnm0SP84A/g9N8H1J35PMLOMA4MdjtJHtNBO2B6oFPptgZ9fL+tTafaBk8SCJ7jzfxj71T0vZKTD9Prv/ADUCQrMbTbYHkPkCgcYEds0Xr7zA7wS2wja3XdEbT6Fju+h9Kr7WnV7qtbO1viBgjEQfMDCtifY8+tXOg0n96rAMqE/EXzK/w1bnaQDIEkMJiRPAp5gnS/0OoN6wNvzEDcDna5EoY/d8zL/nUdMG+G+MyAQR5YDd/wBmRjHI+G1wD/kjjNU3gN1bLSzSLpJRxwVPIjo65x0OOoNT6HQFL7rEhh8QR8sgsCPY/EYD0de4nqy1Dl17NG2q2/GHBwTif7ybf6SZ9az2s8QQPqHFwAsXtqh2nKhREEE5E5x0qw1GtCFnYEhhuYCCcuGbPuTWLtaI3tSXIZQ7s0ZxuYnmPWh30gy+qw3wK5tcoXC7iEJXa0gR1IIiD09vStHoW/Yi4CS5UWwpAwqzbJEE4Ypt9laMwaz+u8IUJet7YKwylVOSOc9fvTfw3rihAKvvQFbSZ2y7QWJPZTAHTJoVXtC60umat7xhVmXibx9uRPaWB9fqKrzZIuBQSMrxm47HE4+VTzPJjtT9HbNpCs7nJLMTk7iDE9zkkD0k9qWzYKruBO4NO4nzEgGDJ4yTn+NJv+F599hmq0F5LoR1KsVB6YxAHtyfqal1ErtLd2JE/laSIPsoj3oe/wCK3bjM9xtzGSfXtx2j9aY2qLCD7iO44rnVS7OhtN9F1b8GUaX4hdizf3dsJLO5LKIg8SJ46VBrdHsRHuTF5fMoyQGEAlogGSMZMDpNaLw1h8NRO2QUPTahlrjLBgQit9blUXi9/wCJc37Zt5S0DKqF4wJ6fxNcq03o18YigtWwV+E/5AdpHryB3BGfr60NqnULbWTAEA94PH6iKI1Fs84BAwQcQPX+utV2pUssEZDSPryK6kkzJsJ1GriGBPmEN2JiD9Yg+s1A14EzPPPvQpuEAg/x4I/70OZFOCLV76sAGnaDmACeMdp4jnEChgd07Qo689O2TmobTHr1EVJtrNpFJj7Y9p/rmpNg7/pUHw6k2j1+3+9SyjH2bhWSMSIgcMv+IT6AxXbzEwIyJ6nAPBOMdfWiwlslvKfl7TmfpHBzU/h9uGY/BRwIgOGMkzGFbv2rM0BLegN15AC4GTLS22QPLOTBpl7wlkg7lnBEHkSQDgwPlOCQfSrzwywhvD41olS3yiUwYBAO4bYGRz0o78R+AW7DlbbLsIVkkNO0hXUK05xjrg96O12JmU1KCSFtkweeSftiKYSXJZgB3JMe3A9P0q+0o3NtYQvzHJIkSI3AxOZ5PH2b4h4YA261bQkkyDuPOZ+YAdv+9PPbjJ04qV+h0tzcGVN6kiQNr2yJ4PI5/nWqZSxXBs3goRJMzg4VyfMY/I0Ht6V2i/D91wGaz8FAJ+MrQiiYyIO4kiABuOOwJHL4feSQP2q8Hakgr2a00GMfljuQYiulZhz61Q/SBfMu0qG/vbIn51P99ZnIcc7eSARyINlr7LrYW4kb7bgqVOH2bSComYZT9CqD2Zp9N8ZAHRlYZDQQ/GBvPzgQOYcdiI2mW9M20hwWQ4JA2sDMzI43dQJG4AjB8uyTSMG+wbxe9NpisbYjvAdCyqOvMD6Vm9HaffzA6AfT07CtfqPDwNO+MblIH7oQsfrzE9iKq7GgJugg+ULu79h/OtMckVJ1i9AWumSAWEgc8QRHal/B5Ae4X+YCV6CJMkkjAEj34q/8V0qLaFxjMBHjuVaW9ljFUXhZnVgqBBulQI4+IPLgCT5gIjr2xV63cizmaL+7YaCYgTPm8szmW6x128nrQ+5fzEsc8AgAHsInp1ArUa0Wn3hRBMFBjbggETyPLJicwZzWevaGcEwBgL8gx1gxNcK5KdbxGD2G3tAKg8ZOP4UxLs3VE43LPXHXjpj9astJoULABgh/KYEb+gLHgHifWpLGgIuAOCG8vbJIGW6ccicdetRrRplGqFjZpCpKEuu1TBBCtDOZHSACeO1ZbxbVL5VRQQANvIMCRJMZPp0xVp4trtq/DtmVIMg8wTMHvwPtVILDXCtteGYKo6AsQJA+v6VzceX7ZttpdFReuHEiI4MRIzz3oUsR7Vf/AIgUNfuFRCg7E7BLcIgH+VZ+tUwTJBFdXpGFoL/Z93P9f1NcNOAYo5bXSpl0JPQ/aoeiXpL2VhsiJ9f9c1I9oQp7jP0MD9BRd3QxxP24qK/aJAwBAj3zyZPNR5AtoFDCoy/pU3wIHI9aj+EKdRVMVf8AELhw/wC6AJAGASRwM5Y5P8qfptSIYjysokR6A/6Ufqtdo7iuStxbm2ViCrOTkGT5REmepPAFZ/d2pZ/ZdqFeTRpfD3PxJYgg9ZUt0gYzxP6Vrdf4jafQ2LoLfE8+njdCn4TSpLdG23ExHQ15d8Y9zV1oNVu0d+2Sf2dy3fX0Bm0/6vaP+Wq8BvRpfBtVIuM7IjJEKSZfzAY9p9MA+laD8L+DHWXdkxIJEiBgd4xzXnum1LO6A8t3HlwJI9RGa9F/4ba3UG+y2hNu2kvtgsQuVULPUx9BGJp4y1qmet/qX/4s0Tae3bsICUTBYCAWbLZjnMY4EVjFvLJ3KojEsSpmB+YA5mjvxb+IHu6i67gpmNjcgDgf161Q3r7MAVZivaTj/auxYeuzne50XulZXbyMAe6lST6SOfYirlvE9qbGQbyQZ6MMgjBxz26cRziLDmZJAnkhVk/5on9a1nhniCKR8d3a1Bwu1iMYyRnMTSbSRMbfZSeK62fiIhJCosZIyTMH2ECaK/Ci/sWLT8wXnLESYJ7Zz6xUnh17Tbrxu7sq2zaAPOYifT2p/h3iNlLNxZuB+be2AoJPm3A547VNchpFQ/W6HfaubuqkR/lMAfpWEBgoxJjaDzGUMwPXB5FbEePWxpiN9z4xY5xt2QPrMiqTXvpv7Pa+Gzi75g5gbdp42xnqaE9pSA/G01enu/Fttd2kKyfs9qgxv4lusDHbnjFArpYAkfy/1p/4f11q41mzad9otMbwIEAqSRtjgHd+tF64+Y7T7x09K53p2M3xnqoG0yhTuWAeACA895BwMHsa2jeGIbbXiikXbe1oZfJdiCRzMkA9/MZrBTNbP8J65jZvBk+IqLvUbgIdQcBeZIJyO1ViXsW/opNZoWVyrKZC7og4X949QKP8E0YFxLgEqCzA9Qbal8gcHy4mP0qs8T8ee/cLtAkRC4G3iKm8G8Q+GbjAxttMQOhaQgJHB+c8/wA6Wl/BrXXZTeIkgkdsHNABqO12q+IxZuWM4EDPYDgUE7ikH/CdLpkZMiADJke1Nu6tsyzH3JNCPeoa5qoqfEUT9k97UHvQ1y6YyahfUTUL3+aUHEGae+N4nzCeDwQcUTe0PmO1licS2Y9cVSi7VoNepySSepMf6VjyLSdRvx+M7PNa4GumumuowFmrX8N+a8bf/wB63cte7MhKf/kVKqQKJ0GsNq7buDm26uPdGDfypoRpfwx4cbqs0TsUmR0kQY9wc+x71Y3PEv7NoosuwuX78swkMLenAgT/AIrjsev92KK/DFpbT+J287EVvhxzDPFsiR1Vh2w3eKqfGvDTvCwSLKLbEH8wlrh9viM/3oy64LWYkyrueIszEsdxJkzySeTVhpPEGUqyzjof9qrLluKJ01uesV18Wmmc3KvJFz/a1YCB5j8w9+o/0pdfrCg2/XBDenI/rmhrNgYyJ98z0pmoSes9O/0rZ5W3Uc75P81GSWPETIzH25qe5qR1uD1yO368/pQV23tAHJ9Of9vf+NX/AOG10zPsvB/2i7FJY4uscOYAkDiPWo5NrjXY+Pj1y+ivFxSP70T2lfQ/7fSgdZdKgEMGBEYKyIxkcjv9a9QPgmkcjTqs3PheV0eQ16CxSTII/KIwTVB49+HiiG0SrFRIPDKwGVJ7fl9/assflZ056L3+LrCvsxvgXjJs3w/5cq//ACNyfoQD9K3rEtMEcTyBgdu/NefGyFLKx5HRo9RukZyB24q28M8d22gr8qIHqP8Abj2io5+Nt+SN/wAflS/U0REUmn15tOrr8yMrD3UzFZrWfihVE59AIn9agX8So4mY9Dg1zxnTUazx66lq82z5Gi5b/wDbuDcv2Bj3BqPR6z9leMflRfu4b+Fs1ReI+Mre01sg+ewxtMMn9k8vbPHRvir9Vq58GcHw/ecA3wmf8Csx+nnFafZlfgr9Tq4ORULavFSa+4DnpVBrfEYwKkZYXddQzamqweIT0qG7qiTjFBSZbHU003xHWf0qq/tZp5vGMmKllIO+NRNvUrGQv6/yNU3xD0NSC8e36/7VDNM6hRos0+5pyCwwdvJGR7g9qcAI565xkDv2phbJjirM4S6O+EOVDAxMzwCDgjiYj2JqRiu5m2gBiYEmFkyIJMmBjNB7qktqWwOgJ9ABkmiCPTvA9XYtJe1F64F+JYtys/M1ooNgHMMEI9orJf8A1MHJBBJY/NgGSfsMms619iACcDpXfC8syOYjrxzHaj5o/iF5eyZqawp71nk1DDg0bp9bEEmeZHb+v5VvnkhhvjpobKT94GQMmpP7QqyQcgYEzJ+nTrVBc8Z2khMiIBI/X3qFdYZGa6l+RldHE/xtN1mkS43UZ/rn7060ro2+PN0g+9G6Xw74Sy7IGkAiZjnKkSG45BjPWtL4T+GBdAFx7VstBUsZuEEdEBxyCZg/wo5dcSV2y+Jcj64zKW/G7giCykR1gj/So9X4ozAyxyP3skyD/IVr/wARfhbS2CpN5Lz78pt2eQQSCQ8z06HNYHxULb2lSh3yQBPlAJEEQIPX2Ncy/wA2vLB1XkvjvoJ1F0MJMgzDZAGIjB+56VS67UknBIMkH36H+X0pL1/cO1DDNGuVtGeeFZ1UQuzMc0f4foQ4YsYVQJPWTwB9q6/pdioSykuCdoncsGBuBGJGRE4IpdRpHtiGWATIPIMSPKwwwmcjtXO9o6YSnWfD3Lb4YBfcSDk95UVpfAdfv8PNt2QRqCVGd7FkXdziPKPXJrIPYMT25FO04IbenIk/8s9vWk91CyoXviGqFsiQGAPykmD7wQfsaz9+/XAnYxzEj7mf9/tUCrNVUECLd70x6d6Y71GWg9vvSKaiwuDmepLl3jt61NrtPbUWzbcvuQFpXbtbqvJ3R360NetkRjpS8qNIU32IAkkCYHQTzA6UjPnHHrzUJU/0KYWPWgYNS0lKK0IOFGgBbBIILO2RIkIvE+7f/oO+Y9feR3LW0+GpiFBJiAByxJJMTPrwOKHNL2FOFT3dQWVFhYUECFAJkk+YgS3144p/h90K+7ebZgwQN2TiPSQTmitdrUOnt20YHa7MfJtYbgo+bqMcTj0mk32BXbaktxDSSMeUATJkYJnAic5phvnaF8vJMwN2QBBbmMce/eo99MBam02oKGQFOCMgNz1g9fWpvC7NssTeD/DAMlIkMVbZziNwH0mhWT+ooT7FAx9exPmJP149B6U8algJPX17/Wq80vStHtsSykHjWGev9elD6jWlzJgYAxjjr70q6Vjba4I2qVU+YAy0xCzJ+U5Ax15FCGpe6oCyrQhbvc0Q+r2H9lcfKAMSNpyBuXkysjnrAwKrpp/xMRA5mevt7VMKLG1qbjkAsOwJAgD3ipLmou3dlvzNB221EnJOAq95Y4HeiNLqEbTohayhDM0kEOZgbSwXIxgTiTR+v19tdKFZrTsBNn4ZUMpZhuN2BJwvBIImetc7076GZy7cYSDIzkHuMRUug8SFvdidykD0PQ0MX3gkkAjOZ83t61Ha2z5piDxzMY59YrbxTUYg1Lo+ETu826NvTbGGmcmZHGMd8Bvdk0iMNrDMmI7es0yqSAkF2nLqyJjEiD6iQf4gUumCf+oHM8FSBB+oM9MYpt1FgbZnrMdzxBPSP1pdD7CrQLWmMkhSMdBumT6cUde1KG2rNJZrcAiMOhjzSCTKxUP4d1VoOU1G74TxJWNwKzt56Sc+nQ0muQFldUAQmSoYMB5iNuDuUeUwGzB64Jxauoy04qVhb1pNx9afcYZgAZwPf/So93pW5Iylrq6mSG+F2rZb9qWCBWJ2AFpA8vOILRPpPpUd2WTAG1DzAB80cnk8fST3pa6p+QBaSurqoBaVFkwOTgfWurqALfRaMyAOIVi0lT5gDGJ48w+tLqrRM5bB/en+IH8K6url8nRgLrHepdHp2ZgFkknHAk+54rq6tG+qEIvEnbeVYt5TEEzBxOaFPFdXVovQCVNZCQ2/dO3yQQIaRlpGRE4EdKSuqhDbbQQSJE5Hf0qfxDUq7SiLbH7qkkD23EmurqJ2AKKI1GmAAIMgiex+3tH3rq6k+gIA1IK6upgSDimk11dSGITBxT1eWk9Tn611dQIW6sE+9RxXV1JFH//Z"/>
          <p:cNvSpPr>
            <a:spLocks noChangeAspect="1" noChangeArrowheads="1"/>
          </p:cNvSpPr>
          <p:nvPr/>
        </p:nvSpPr>
        <p:spPr bwMode="auto">
          <a:xfrm>
            <a:off x="1644651" y="-1198563"/>
            <a:ext cx="2085975" cy="220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nl-NL"/>
          </a:p>
        </p:txBody>
      </p:sp>
      <p:pic>
        <p:nvPicPr>
          <p:cNvPr id="3074" name="Picture 2" descr="http://espliego.files.wordpress.com/2009/04/napoleon_sainthele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4651" y="201266"/>
            <a:ext cx="8775225" cy="639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1.bp.blogspot.com/-evVD6sMWzEQ/UMjP34C1QwI/AAAAAAAApxA/5qz09HBO5EU/s1600/st-helen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8226" y="3838575"/>
            <a:ext cx="35433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50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upload.wikimedia.org/wikipedia/commons/a/ac/Tuscan_archipelago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500" y="239536"/>
            <a:ext cx="4762500" cy="32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operationworld.org/files/ow/maps/lginset/saih-LMAP-m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6147" y="82907"/>
            <a:ext cx="3581400" cy="358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3200" smtClean="0">
                <a:solidFill>
                  <a:schemeClr val="bg1"/>
                </a:solidFill>
              </a:rPr>
              <a:t>69</a:t>
            </a:fld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527878" y="186872"/>
            <a:ext cx="8388351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1769</a:t>
            </a:r>
            <a:r>
              <a:rPr lang="en-US" sz="2000" b="1" dirty="0">
                <a:solidFill>
                  <a:schemeClr val="bg1"/>
                </a:solidFill>
              </a:rPr>
              <a:t>: </a:t>
            </a:r>
            <a:r>
              <a:rPr lang="en-US" sz="2000" dirty="0" smtClean="0">
                <a:solidFill>
                  <a:schemeClr val="bg1"/>
                </a:solidFill>
              </a:rPr>
              <a:t>·</a:t>
            </a:r>
            <a:r>
              <a:rPr lang="en-US" sz="2000" dirty="0" err="1" smtClean="0">
                <a:solidFill>
                  <a:schemeClr val="bg1"/>
                </a:solidFill>
              </a:rPr>
              <a:t>Geboren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in Ajaccio, Corsica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1795</a:t>
            </a:r>
            <a:r>
              <a:rPr lang="en-US" sz="2000" b="1" dirty="0">
                <a:solidFill>
                  <a:schemeClr val="bg1"/>
                </a:solidFill>
              </a:rPr>
              <a:t>: </a:t>
            </a:r>
            <a:r>
              <a:rPr lang="en-US" sz="2000" dirty="0" smtClean="0">
                <a:solidFill>
                  <a:schemeClr val="bg1"/>
                </a:solidFill>
              </a:rPr>
              <a:t>·</a:t>
            </a:r>
            <a:r>
              <a:rPr lang="en-US" sz="2000" dirty="0" err="1" smtClean="0">
                <a:solidFill>
                  <a:schemeClr val="bg1"/>
                </a:solidFill>
              </a:rPr>
              <a:t>Vecht</a:t>
            </a:r>
            <a:r>
              <a:rPr lang="en-US" sz="2000" dirty="0" smtClean="0">
                <a:solidFill>
                  <a:schemeClr val="bg1"/>
                </a:solidFill>
              </a:rPr>
              <a:t> in het leger, </a:t>
            </a:r>
            <a:r>
              <a:rPr lang="en-US" sz="2000" dirty="0" err="1" smtClean="0">
                <a:solidFill>
                  <a:schemeClr val="bg1"/>
                </a:solidFill>
              </a:rPr>
              <a:t>kant</a:t>
            </a:r>
            <a:r>
              <a:rPr lang="en-US" sz="2000" dirty="0" smtClean="0">
                <a:solidFill>
                  <a:schemeClr val="bg1"/>
                </a:solidFill>
              </a:rPr>
              <a:t> van de </a:t>
            </a:r>
            <a:r>
              <a:rPr lang="en-US" sz="2000" dirty="0" err="1" smtClean="0">
                <a:solidFill>
                  <a:schemeClr val="bg1"/>
                </a:solidFill>
              </a:rPr>
              <a:t>revolutionaren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1796</a:t>
            </a:r>
            <a:r>
              <a:rPr lang="en-US" sz="2000" b="1" dirty="0">
                <a:solidFill>
                  <a:schemeClr val="bg1"/>
                </a:solidFill>
              </a:rPr>
              <a:t>: </a:t>
            </a:r>
            <a:r>
              <a:rPr lang="en-US" sz="2000" dirty="0" smtClean="0">
                <a:solidFill>
                  <a:schemeClr val="bg1"/>
                </a:solidFill>
              </a:rPr>
              <a:t>·</a:t>
            </a:r>
            <a:r>
              <a:rPr lang="en-US" sz="2000" dirty="0" err="1" smtClean="0">
                <a:solidFill>
                  <a:schemeClr val="bg1"/>
                </a:solidFill>
              </a:rPr>
              <a:t>Veroverd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Italië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dirty="0" smtClean="0">
                <a:solidFill>
                  <a:schemeClr val="bg1"/>
                </a:solidFill>
              </a:rPr>
              <a:t>1798</a:t>
            </a:r>
            <a:r>
              <a:rPr lang="en-US" sz="2000" b="1" dirty="0">
                <a:solidFill>
                  <a:schemeClr val="bg1"/>
                </a:solidFill>
              </a:rPr>
              <a:t>: </a:t>
            </a:r>
            <a:r>
              <a:rPr lang="en-US" sz="2000" dirty="0" smtClean="0">
                <a:solidFill>
                  <a:schemeClr val="bg1"/>
                </a:solidFill>
              </a:rPr>
              <a:t>·</a:t>
            </a:r>
            <a:r>
              <a:rPr lang="en-US" sz="2000" dirty="0" err="1" smtClean="0">
                <a:solidFill>
                  <a:schemeClr val="bg1"/>
                </a:solidFill>
              </a:rPr>
              <a:t>Valt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Egypte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binnen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1799</a:t>
            </a:r>
            <a:r>
              <a:rPr lang="en-US" sz="2000" b="1" dirty="0">
                <a:solidFill>
                  <a:schemeClr val="bg1"/>
                </a:solidFill>
              </a:rPr>
              <a:t>: </a:t>
            </a:r>
            <a:r>
              <a:rPr lang="en-US" sz="2000" dirty="0" smtClean="0">
                <a:solidFill>
                  <a:schemeClr val="bg1"/>
                </a:solidFill>
              </a:rPr>
              <a:t>·</a:t>
            </a:r>
            <a:r>
              <a:rPr lang="en-US" sz="2000" dirty="0">
                <a:solidFill>
                  <a:schemeClr val="bg1"/>
                </a:solidFill>
              </a:rPr>
              <a:t>C</a:t>
            </a:r>
            <a:r>
              <a:rPr lang="en-US" sz="2000" dirty="0" smtClean="0">
                <a:solidFill>
                  <a:schemeClr val="bg1"/>
                </a:solidFill>
              </a:rPr>
              <a:t>onsul </a:t>
            </a:r>
            <a:r>
              <a:rPr lang="en-US" sz="2000" dirty="0" err="1" smtClean="0">
                <a:solidFill>
                  <a:schemeClr val="bg1"/>
                </a:solidFill>
              </a:rPr>
              <a:t>na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staatsgreep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dirty="0" smtClean="0">
                <a:solidFill>
                  <a:schemeClr val="bg1"/>
                </a:solidFill>
              </a:rPr>
              <a:t>1804</a:t>
            </a:r>
            <a:r>
              <a:rPr lang="en-US" sz="2000" b="1" dirty="0">
                <a:solidFill>
                  <a:schemeClr val="bg1"/>
                </a:solidFill>
              </a:rPr>
              <a:t>: </a:t>
            </a:r>
            <a:r>
              <a:rPr lang="en-US" sz="2000" dirty="0" smtClean="0">
                <a:solidFill>
                  <a:schemeClr val="bg1"/>
                </a:solidFill>
              </a:rPr>
              <a:t>·</a:t>
            </a:r>
            <a:r>
              <a:rPr lang="en-US" sz="2000" dirty="0" err="1" smtClean="0">
                <a:solidFill>
                  <a:schemeClr val="bg1"/>
                </a:solidFill>
              </a:rPr>
              <a:t>kroont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zichzelf</a:t>
            </a:r>
            <a:r>
              <a:rPr lang="en-US" sz="2000" dirty="0" smtClean="0">
                <a:solidFill>
                  <a:schemeClr val="bg1"/>
                </a:solidFill>
              </a:rPr>
              <a:t> Keizer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1812</a:t>
            </a:r>
            <a:r>
              <a:rPr lang="en-US" sz="2000" b="1" dirty="0">
                <a:solidFill>
                  <a:schemeClr val="bg1"/>
                </a:solidFill>
              </a:rPr>
              <a:t>: </a:t>
            </a:r>
            <a:r>
              <a:rPr lang="en-US" sz="2000" dirty="0" smtClean="0">
                <a:solidFill>
                  <a:schemeClr val="bg1"/>
                </a:solidFill>
              </a:rPr>
              <a:t>·</a:t>
            </a:r>
            <a:r>
              <a:rPr lang="en-US" sz="2000" dirty="0" err="1" smtClean="0">
                <a:solidFill>
                  <a:schemeClr val="bg1"/>
                </a:solidFill>
              </a:rPr>
              <a:t>Valt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Rusland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binnen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14 September, </a:t>
            </a:r>
            <a:r>
              <a:rPr lang="en-US" sz="2000" b="1" dirty="0">
                <a:solidFill>
                  <a:schemeClr val="bg1"/>
                </a:solidFill>
              </a:rPr>
              <a:t>1812: </a:t>
            </a:r>
            <a:r>
              <a:rPr lang="en-US" sz="2000" dirty="0" smtClean="0">
                <a:solidFill>
                  <a:schemeClr val="bg1"/>
                </a:solidFill>
              </a:rPr>
              <a:t>·</a:t>
            </a:r>
            <a:r>
              <a:rPr lang="en-US" sz="2000" dirty="0" err="1" smtClean="0">
                <a:solidFill>
                  <a:schemeClr val="bg1"/>
                </a:solidFill>
              </a:rPr>
              <a:t>Campagne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mislukt</a:t>
            </a:r>
            <a:r>
              <a:rPr lang="en-US" sz="2000" dirty="0" smtClean="0">
                <a:solidFill>
                  <a:schemeClr val="bg1"/>
                </a:solidFill>
              </a:rPr>
              <a:t>, Napoleon </a:t>
            </a:r>
            <a:r>
              <a:rPr lang="en-US" sz="2000" dirty="0" err="1" smtClean="0">
                <a:solidFill>
                  <a:schemeClr val="bg1"/>
                </a:solidFill>
              </a:rPr>
              <a:t>trekt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terug</a:t>
            </a:r>
            <a:r>
              <a:rPr lang="en-US" sz="2000" dirty="0" smtClean="0">
                <a:solidFill>
                  <a:schemeClr val="bg1"/>
                </a:solidFill>
              </a:rPr>
              <a:t> en </a:t>
            </a:r>
            <a:r>
              <a:rPr lang="en-US" sz="2000" dirty="0" err="1" smtClean="0">
                <a:solidFill>
                  <a:schemeClr val="bg1"/>
                </a:solidFill>
              </a:rPr>
              <a:t>wordt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verslagen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dirty="0" smtClean="0">
                <a:solidFill>
                  <a:schemeClr val="bg1"/>
                </a:solidFill>
              </a:rPr>
              <a:t>1814</a:t>
            </a:r>
            <a:r>
              <a:rPr lang="en-US" sz="2000" b="1" dirty="0">
                <a:solidFill>
                  <a:schemeClr val="bg1"/>
                </a:solidFill>
              </a:rPr>
              <a:t>: </a:t>
            </a:r>
            <a:r>
              <a:rPr lang="en-US" sz="2000" dirty="0" smtClean="0">
                <a:solidFill>
                  <a:schemeClr val="bg1"/>
                </a:solidFill>
              </a:rPr>
              <a:t>·</a:t>
            </a:r>
            <a:r>
              <a:rPr lang="en-US" sz="2000" dirty="0" err="1" smtClean="0">
                <a:solidFill>
                  <a:schemeClr val="bg1"/>
                </a:solidFill>
              </a:rPr>
              <a:t>Verbannen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naar</a:t>
            </a:r>
            <a:r>
              <a:rPr lang="en-US" sz="2000" dirty="0" smtClean="0">
                <a:solidFill>
                  <a:schemeClr val="bg1"/>
                </a:solidFill>
              </a:rPr>
              <a:t> Elba.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err="1" smtClean="0">
                <a:solidFill>
                  <a:schemeClr val="bg1"/>
                </a:solidFill>
              </a:rPr>
              <a:t>Maart</a:t>
            </a:r>
            <a:r>
              <a:rPr lang="en-US" sz="2000" b="1" dirty="0" smtClean="0">
                <a:solidFill>
                  <a:schemeClr val="bg1"/>
                </a:solidFill>
              </a:rPr>
              <a:t>, 1815</a:t>
            </a:r>
            <a:r>
              <a:rPr lang="en-US" sz="2000" b="1" dirty="0">
                <a:solidFill>
                  <a:schemeClr val="bg1"/>
                </a:solidFill>
              </a:rPr>
              <a:t>: </a:t>
            </a:r>
            <a:r>
              <a:rPr lang="en-US" sz="2000" dirty="0" smtClean="0">
                <a:solidFill>
                  <a:schemeClr val="bg1"/>
                </a:solidFill>
              </a:rPr>
              <a:t>· </a:t>
            </a:r>
            <a:r>
              <a:rPr lang="en-US" sz="2000" dirty="0" err="1" smtClean="0">
                <a:solidFill>
                  <a:schemeClr val="bg1"/>
                </a:solidFill>
              </a:rPr>
              <a:t>ontsnapt</a:t>
            </a:r>
            <a:r>
              <a:rPr lang="en-US" sz="2000" dirty="0" smtClean="0">
                <a:solidFill>
                  <a:schemeClr val="bg1"/>
                </a:solidFill>
              </a:rPr>
              <a:t> van  </a:t>
            </a:r>
            <a:r>
              <a:rPr lang="en-US" sz="2000" dirty="0">
                <a:solidFill>
                  <a:schemeClr val="bg1"/>
                </a:solidFill>
              </a:rPr>
              <a:t>Elba, </a:t>
            </a:r>
            <a:r>
              <a:rPr lang="en-US" sz="2000" dirty="0" smtClean="0">
                <a:solidFill>
                  <a:schemeClr val="bg1"/>
                </a:solidFill>
              </a:rPr>
              <a:t>halt </a:t>
            </a:r>
            <a:r>
              <a:rPr lang="en-US" sz="2000" dirty="0" err="1" smtClean="0">
                <a:solidFill>
                  <a:schemeClr val="bg1"/>
                </a:solidFill>
              </a:rPr>
              <a:t>een</a:t>
            </a:r>
            <a:r>
              <a:rPr lang="en-US" sz="2000" dirty="0" smtClean="0">
                <a:solidFill>
                  <a:schemeClr val="bg1"/>
                </a:solidFill>
              </a:rPr>
              <a:t> leger </a:t>
            </a:r>
            <a:r>
              <a:rPr lang="en-US" sz="2000" dirty="0" err="1" smtClean="0">
                <a:solidFill>
                  <a:schemeClr val="bg1"/>
                </a:solidFill>
              </a:rPr>
              <a:t>bij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elkaar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18 </a:t>
            </a:r>
            <a:r>
              <a:rPr lang="en-US" sz="2000" b="1" dirty="0" err="1" smtClean="0">
                <a:solidFill>
                  <a:schemeClr val="bg1"/>
                </a:solidFill>
              </a:rPr>
              <a:t>Juni</a:t>
            </a:r>
            <a:r>
              <a:rPr lang="en-US" sz="2000" b="1" dirty="0" smtClean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chemeClr val="bg1"/>
                </a:solidFill>
              </a:rPr>
              <a:t>1815: </a:t>
            </a:r>
            <a:r>
              <a:rPr lang="en-US" sz="2000" dirty="0" smtClean="0">
                <a:solidFill>
                  <a:schemeClr val="bg1"/>
                </a:solidFill>
              </a:rPr>
              <a:t>·</a:t>
            </a:r>
            <a:r>
              <a:rPr lang="en-US" sz="2000" dirty="0" err="1" smtClean="0">
                <a:solidFill>
                  <a:schemeClr val="bg1"/>
                </a:solidFill>
              </a:rPr>
              <a:t>Verslagen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bij</a:t>
            </a:r>
            <a:r>
              <a:rPr lang="en-US" sz="2000" dirty="0" smtClean="0">
                <a:solidFill>
                  <a:schemeClr val="bg1"/>
                </a:solidFill>
              </a:rPr>
              <a:t> Waterloo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dirty="0" err="1" smtClean="0">
                <a:solidFill>
                  <a:schemeClr val="bg1"/>
                </a:solidFill>
              </a:rPr>
              <a:t>Oktober</a:t>
            </a:r>
            <a:r>
              <a:rPr lang="en-US" sz="2000" b="1" dirty="0" smtClean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chemeClr val="bg1"/>
                </a:solidFill>
              </a:rPr>
              <a:t>1815: </a:t>
            </a:r>
            <a:r>
              <a:rPr lang="en-US" sz="2000" dirty="0" smtClean="0">
                <a:solidFill>
                  <a:schemeClr val="bg1"/>
                </a:solidFill>
              </a:rPr>
              <a:t>·</a:t>
            </a:r>
            <a:r>
              <a:rPr lang="en-US" sz="2000" dirty="0" err="1" smtClean="0">
                <a:solidFill>
                  <a:schemeClr val="bg1"/>
                </a:solidFill>
              </a:rPr>
              <a:t>Verbannen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naar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Sint</a:t>
            </a:r>
            <a:r>
              <a:rPr lang="en-US" sz="2000" dirty="0" smtClean="0">
                <a:solidFill>
                  <a:schemeClr val="bg1"/>
                </a:solidFill>
              </a:rPr>
              <a:t> Helena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5 </a:t>
            </a:r>
            <a:r>
              <a:rPr lang="en-US" sz="2000" dirty="0" err="1" smtClean="0">
                <a:solidFill>
                  <a:schemeClr val="bg1"/>
                </a:solidFill>
              </a:rPr>
              <a:t>maart</a:t>
            </a:r>
            <a:r>
              <a:rPr lang="en-US" sz="2000" b="1" dirty="0" smtClean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chemeClr val="bg1"/>
                </a:solidFill>
              </a:rPr>
              <a:t>1821: </a:t>
            </a:r>
            <a:r>
              <a:rPr lang="en-US" sz="2000" dirty="0" smtClean="0">
                <a:solidFill>
                  <a:schemeClr val="bg1"/>
                </a:solidFill>
              </a:rPr>
              <a:t>·Napoleon </a:t>
            </a:r>
            <a:r>
              <a:rPr lang="en-US" sz="2000" dirty="0" err="1" smtClean="0">
                <a:solidFill>
                  <a:schemeClr val="bg1"/>
                </a:solidFill>
              </a:rPr>
              <a:t>overlijdt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tijdens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gevangenschap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4/4c/Jacques_Louis_David_-_Bonaparte_franchissant_le_Grand_Saint-Bernard%2C_20_mai_1800_-_Google_Art_Project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3294743" cy="68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orsicavakantieinfo.nl/wp-content/uploads/Waar-ligt-Corsica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69626" y="278884"/>
            <a:ext cx="2873829" cy="319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28831" y="6296568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upload.wikimedia.org/wikipedia/commons/3/39/GodfreyKneller-IsaacNewton-16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9778" y="325819"/>
            <a:ext cx="4178165" cy="57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723332" y="4111043"/>
            <a:ext cx="1870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Isaac Newton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1642 - 1727</a:t>
            </a:r>
          </a:p>
        </p:txBody>
      </p:sp>
      <p:sp>
        <p:nvSpPr>
          <p:cNvPr id="13" name="Wolkvormige toelichting 12"/>
          <p:cNvSpPr/>
          <p:nvPr/>
        </p:nvSpPr>
        <p:spPr>
          <a:xfrm>
            <a:off x="8947216" y="331375"/>
            <a:ext cx="2748916" cy="2310225"/>
          </a:xfrm>
          <a:prstGeom prst="cloudCallout">
            <a:avLst>
              <a:gd name="adj1" fmla="val -92892"/>
              <a:gd name="adj2" fmla="val 7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nl-NL" sz="2000" i="1" dirty="0" smtClean="0">
              <a:solidFill>
                <a:schemeClr val="tx1"/>
              </a:solidFill>
            </a:endParaRPr>
          </a:p>
          <a:p>
            <a:r>
              <a:rPr lang="nl-NL" sz="2000" i="1" dirty="0" smtClean="0">
                <a:solidFill>
                  <a:schemeClr val="tx1"/>
                </a:solidFill>
              </a:rPr>
              <a:t>Waarom </a:t>
            </a:r>
            <a:r>
              <a:rPr lang="nl-NL" sz="2000" i="1" dirty="0">
                <a:solidFill>
                  <a:schemeClr val="tx1"/>
                </a:solidFill>
              </a:rPr>
              <a:t>valt een </a:t>
            </a:r>
            <a:r>
              <a:rPr lang="nl-NL" sz="2000" i="1" dirty="0" smtClean="0">
                <a:solidFill>
                  <a:schemeClr val="tx1"/>
                </a:solidFill>
              </a:rPr>
              <a:t>object altijd naar beneden en niet omhoog?</a:t>
            </a:r>
            <a:endParaRPr lang="nl-NL" sz="2000" i="1" dirty="0">
              <a:solidFill>
                <a:schemeClr val="tx1"/>
              </a:solidFill>
            </a:endParaRPr>
          </a:p>
          <a:p>
            <a:endParaRPr lang="nl-NL" sz="2000" i="1" dirty="0">
              <a:solidFill>
                <a:schemeClr val="tx1"/>
              </a:solidFill>
            </a:endParaRPr>
          </a:p>
        </p:txBody>
      </p:sp>
      <p:sp>
        <p:nvSpPr>
          <p:cNvPr id="14" name="Wolkvormige toelichting 13"/>
          <p:cNvSpPr/>
          <p:nvPr/>
        </p:nvSpPr>
        <p:spPr>
          <a:xfrm>
            <a:off x="118016" y="464024"/>
            <a:ext cx="3394909" cy="2279176"/>
          </a:xfrm>
          <a:prstGeom prst="cloudCallout">
            <a:avLst>
              <a:gd name="adj1" fmla="val 69519"/>
              <a:gd name="adj2" fmla="val 20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nl-NL" sz="2000" i="1" dirty="0">
              <a:solidFill>
                <a:schemeClr val="tx1"/>
              </a:solidFill>
            </a:endParaRPr>
          </a:p>
          <a:p>
            <a:r>
              <a:rPr lang="nl-NL" sz="2000" i="1" dirty="0">
                <a:solidFill>
                  <a:schemeClr val="tx1"/>
                </a:solidFill>
              </a:rPr>
              <a:t>Als de aarde om </a:t>
            </a:r>
            <a:r>
              <a:rPr lang="nl-NL" sz="2000" i="1" dirty="0" smtClean="0">
                <a:solidFill>
                  <a:schemeClr val="tx1"/>
                </a:solidFill>
              </a:rPr>
              <a:t>de zon </a:t>
            </a:r>
            <a:r>
              <a:rPr lang="nl-NL" sz="2000" i="1" dirty="0">
                <a:solidFill>
                  <a:schemeClr val="tx1"/>
                </a:solidFill>
              </a:rPr>
              <a:t>draait, waarom vliegen we dan niet soms uit de </a:t>
            </a:r>
            <a:r>
              <a:rPr lang="nl-NL" sz="2000" i="1" dirty="0" smtClean="0">
                <a:solidFill>
                  <a:schemeClr val="tx1"/>
                </a:solidFill>
              </a:rPr>
              <a:t>bocht?</a:t>
            </a:r>
            <a:endParaRPr lang="nl-NL" sz="2000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16" y="5311372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z="3200" smtClean="0">
                <a:solidFill>
                  <a:schemeClr val="bg1"/>
                </a:solidFill>
              </a:rPr>
              <a:t>70</a:t>
            </a:fld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527878" y="186872"/>
            <a:ext cx="838835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 smtClean="0">
                <a:solidFill>
                  <a:schemeClr val="bg1"/>
                </a:solidFill>
              </a:rPr>
              <a:t>Wat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bleef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er</a:t>
            </a:r>
            <a:r>
              <a:rPr lang="en-US" sz="2000" b="1" dirty="0" smtClean="0">
                <a:solidFill>
                  <a:schemeClr val="bg1"/>
                </a:solidFill>
              </a:rPr>
              <a:t> over van de </a:t>
            </a:r>
            <a:r>
              <a:rPr lang="en-US" sz="2000" b="1" dirty="0" err="1" smtClean="0">
                <a:solidFill>
                  <a:schemeClr val="bg1"/>
                </a:solidFill>
              </a:rPr>
              <a:t>Franse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Revolutie</a:t>
            </a:r>
            <a:r>
              <a:rPr lang="en-US" sz="2000" b="1" dirty="0" smtClean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Nadat</a:t>
            </a:r>
            <a:r>
              <a:rPr lang="en-US" sz="2000" dirty="0" smtClean="0">
                <a:solidFill>
                  <a:schemeClr val="bg1"/>
                </a:solidFill>
              </a:rPr>
              <a:t> Napoleon is </a:t>
            </a:r>
            <a:r>
              <a:rPr lang="en-US" sz="2000" dirty="0" err="1" smtClean="0">
                <a:solidFill>
                  <a:schemeClr val="bg1"/>
                </a:solidFill>
              </a:rPr>
              <a:t>verslagen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komen</a:t>
            </a:r>
            <a:r>
              <a:rPr lang="en-US" sz="2000" dirty="0" smtClean="0">
                <a:solidFill>
                  <a:schemeClr val="bg1"/>
                </a:solidFill>
              </a:rPr>
              <a:t> in de </a:t>
            </a:r>
            <a:r>
              <a:rPr lang="en-US" sz="2000" dirty="0" err="1" smtClean="0">
                <a:solidFill>
                  <a:schemeClr val="bg1"/>
                </a:solidFill>
              </a:rPr>
              <a:t>meeste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landen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weer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koningen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Code Napoleon </a:t>
            </a:r>
            <a:r>
              <a:rPr lang="en-US" sz="2000" dirty="0" err="1" smtClean="0">
                <a:solidFill>
                  <a:schemeClr val="bg1"/>
                </a:solidFill>
              </a:rPr>
              <a:t>bleef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bestaan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Meeste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Europese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landen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kregen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grondwet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Verklaring</a:t>
            </a:r>
            <a:r>
              <a:rPr lang="en-US" sz="2000" dirty="0" smtClean="0">
                <a:solidFill>
                  <a:schemeClr val="bg1"/>
                </a:solidFill>
              </a:rPr>
              <a:t> van de </a:t>
            </a:r>
            <a:r>
              <a:rPr lang="en-US" sz="2000" dirty="0" err="1" smtClean="0">
                <a:solidFill>
                  <a:schemeClr val="bg1"/>
                </a:solidFill>
              </a:rPr>
              <a:t>Rechten</a:t>
            </a:r>
            <a:r>
              <a:rPr lang="en-US" sz="2000" dirty="0" smtClean="0">
                <a:solidFill>
                  <a:schemeClr val="bg1"/>
                </a:solidFill>
              </a:rPr>
              <a:t> van de </a:t>
            </a:r>
            <a:r>
              <a:rPr lang="en-US" sz="2000" dirty="0" err="1" smtClean="0">
                <a:solidFill>
                  <a:schemeClr val="bg1"/>
                </a:solidFill>
              </a:rPr>
              <a:t>Mens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bleef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belangrijk</a:t>
            </a:r>
            <a:r>
              <a:rPr lang="en-US" sz="2000" dirty="0" smtClean="0">
                <a:solidFill>
                  <a:schemeClr val="bg1"/>
                </a:solidFill>
              </a:rPr>
              <a:t> document.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4/4c/Jacques_Louis_David_-_Bonaparte_franchissant_le_Grand_Saint-Bernard%2C_20_mai_1800_-_Google_Art_Project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3294743" cy="68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9813" y="3441016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6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1631951" y="-9525"/>
            <a:ext cx="8640763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De </a:t>
            </a:r>
            <a:r>
              <a:rPr lang="en-US" dirty="0" err="1">
                <a:solidFill>
                  <a:schemeClr val="bg1"/>
                </a:solidFill>
              </a:rPr>
              <a:t>Franse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Revolutie</a:t>
            </a:r>
            <a:r>
              <a:rPr lang="en-US" dirty="0">
                <a:solidFill>
                  <a:schemeClr val="bg1"/>
                </a:solidFill>
              </a:rPr>
              <a:t> in 20 </a:t>
            </a:r>
            <a:r>
              <a:rPr lang="en-US" dirty="0" err="1">
                <a:solidFill>
                  <a:schemeClr val="bg1"/>
                </a:solidFill>
              </a:rPr>
              <a:t>Stappen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nl-NL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 </a:t>
            </a: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dirty="0" err="1">
                <a:solidFill>
                  <a:schemeClr val="bg1"/>
                </a:solidFill>
              </a:rPr>
              <a:t>Onrust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bij</a:t>
            </a:r>
            <a:r>
              <a:rPr lang="en-US" dirty="0">
                <a:solidFill>
                  <a:schemeClr val="bg1"/>
                </a:solidFill>
              </a:rPr>
              <a:t> het Volk</a:t>
            </a: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Koning roept de Staten – Generaal bijeen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Burgers ontevreden met het stemmen per stand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Burgers richten eigen vergadering op: Nationale Vergadering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Burgers vinden dat er een grondwet moet komen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Lage edelen en sommige geestelijken sloten zich bij de burgers aan.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Koning schaft Nationale Vergadering af.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Eed op de kaatsbaan </a:t>
            </a:r>
            <a:r>
              <a:rPr lang="nl-NL" dirty="0">
                <a:solidFill>
                  <a:schemeClr val="bg1"/>
                </a:solidFill>
                <a:sym typeface="Wingdings"/>
              </a:rPr>
              <a:t></a:t>
            </a:r>
            <a:r>
              <a:rPr lang="nl-NL" dirty="0">
                <a:solidFill>
                  <a:schemeClr val="bg1"/>
                </a:solidFill>
              </a:rPr>
              <a:t> Burgers zweren dat ze niet uit elkaar gaan voordat er een grondwet is.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De koning is ontevreden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 Lodewijk XVI stuurt een leger, om de onrust te stoppen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 De burgers zijn bang van het leger en willen zichzelf bewapenen.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Plunderen / verwoesten de Bastille: Wapenopslagplaats en symbool van de monarchie.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 Boeren komen in heel Frankrijk in opstand tegen de aristocratie.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 De burgers brengen L.XVI naar Parijs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“Verklaring van de rechten van de mens en burger” 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 Grondwet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 Terreur: </a:t>
            </a:r>
            <a:r>
              <a:rPr lang="nl-NL" dirty="0" smtClean="0">
                <a:solidFill>
                  <a:schemeClr val="bg1"/>
                </a:solidFill>
              </a:rPr>
              <a:t>Radicalen </a:t>
            </a:r>
            <a:r>
              <a:rPr lang="nl-NL" dirty="0" err="1" smtClean="0">
                <a:solidFill>
                  <a:schemeClr val="bg1"/>
                </a:solidFill>
              </a:rPr>
              <a:t>vs</a:t>
            </a:r>
            <a:r>
              <a:rPr lang="nl-NL" dirty="0" smtClean="0">
                <a:solidFill>
                  <a:schemeClr val="bg1"/>
                </a:solidFill>
              </a:rPr>
              <a:t> Reactionairen</a:t>
            </a: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L.XVI Vlucht naar </a:t>
            </a:r>
            <a:r>
              <a:rPr lang="nl-NL" dirty="0" err="1">
                <a:solidFill>
                  <a:schemeClr val="bg1"/>
                </a:solidFill>
              </a:rPr>
              <a:t>Varennes</a:t>
            </a:r>
            <a:r>
              <a:rPr lang="nl-NL" dirty="0">
                <a:solidFill>
                  <a:schemeClr val="bg1"/>
                </a:solidFill>
              </a:rPr>
              <a:t> en wordt aangehouden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L.XVI stuurt brieven naar andere koningen om een leger te sturen naar Frankrijk. Brief wordt onderschept. Buitenlandse legers staan aan de grenzen van Frankrijk.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nl-NL" dirty="0">
                <a:solidFill>
                  <a:schemeClr val="bg1"/>
                </a:solidFill>
              </a:rPr>
              <a:t>L. XVI onthoofd (ondanks verdeeldheid). </a:t>
            </a:r>
            <a:r>
              <a:rPr lang="nl-NL" dirty="0">
                <a:solidFill>
                  <a:schemeClr val="bg1"/>
                </a:solidFill>
                <a:sym typeface="Wingdings"/>
              </a:rPr>
              <a:t></a:t>
            </a:r>
            <a:r>
              <a:rPr lang="nl-NL" dirty="0">
                <a:solidFill>
                  <a:schemeClr val="bg1"/>
                </a:solidFill>
              </a:rPr>
              <a:t> Frankrijk is een Republiek. </a:t>
            </a:r>
          </a:p>
        </p:txBody>
      </p:sp>
    </p:spTree>
    <p:extLst>
      <p:ext uri="{BB962C8B-B14F-4D97-AF65-F5344CB8AC3E}">
        <p14:creationId xmlns:p14="http://schemas.microsoft.com/office/powerpoint/2010/main" val="19928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9203805" y="3212976"/>
            <a:ext cx="14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De Geograaf</a:t>
            </a:r>
          </a:p>
          <a:p>
            <a:r>
              <a:rPr lang="nl-NL" dirty="0">
                <a:solidFill>
                  <a:schemeClr val="bg1"/>
                </a:solidFill>
              </a:rPr>
              <a:t>Johannes Vermeer</a:t>
            </a:r>
          </a:p>
        </p:txBody>
      </p:sp>
      <p:pic>
        <p:nvPicPr>
          <p:cNvPr id="1026" name="Picture 2" descr="http://www.chrisdenengelsman.nl/Reprocitaat/Vermeer/De%20Astronoom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2496" y="-101784"/>
            <a:ext cx="6187867" cy="70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B7C79-388D-40E0-AFD6-8179E6D88FF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890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33203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28831" y="6296568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3986919" y="2312100"/>
            <a:ext cx="640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Waarom ging men anders onderzoeken?</a:t>
            </a:r>
          </a:p>
          <a:p>
            <a:endParaRPr lang="nl-NL" sz="2400" u="sng" dirty="0">
              <a:solidFill>
                <a:schemeClr val="bg1"/>
              </a:solidFill>
            </a:endParaRPr>
          </a:p>
          <a:p>
            <a:r>
              <a:rPr lang="nl-NL" sz="2400" dirty="0" smtClean="0">
                <a:solidFill>
                  <a:schemeClr val="bg1"/>
                </a:solidFill>
              </a:rPr>
              <a:t>Waarom werden ineens veel nieuwe ontdekkingen gedaan?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2" name="Picture 4" descr="http://www.chrisdenengelsman.nl/Reprocitaat/Vermeer/De%20Astronoom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2702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79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1756</Words>
  <Application>Microsoft Office PowerPoint</Application>
  <PresentationFormat>Breedbeeld</PresentationFormat>
  <Paragraphs>503</Paragraphs>
  <Slides>71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Wingdings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guillotine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Mr. Klomp</dc:creator>
  <cp:lastModifiedBy>Mr. Klomp</cp:lastModifiedBy>
  <cp:revision>104</cp:revision>
  <dcterms:created xsi:type="dcterms:W3CDTF">2014-08-19T08:37:59Z</dcterms:created>
  <dcterms:modified xsi:type="dcterms:W3CDTF">2015-01-15T16:48:10Z</dcterms:modified>
</cp:coreProperties>
</file>